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8" r:id="rId1"/>
  </p:sldMasterIdLst>
  <p:sldIdLst>
    <p:sldId id="257" r:id="rId2"/>
  </p:sldIdLst>
  <p:sldSz cx="32399288" cy="46440725"/>
  <p:notesSz cx="6858000" cy="9144000"/>
  <p:defaultTextStyle>
    <a:defPPr>
      <a:defRPr lang="fr-FR"/>
    </a:defPPr>
    <a:lvl1pPr marL="0" algn="l" defTabSz="3783591" rtl="0" eaLnBrk="1" latinLnBrk="0" hangingPunct="1">
      <a:defRPr sz="7449" kern="1200">
        <a:solidFill>
          <a:schemeClr val="tx1"/>
        </a:solidFill>
        <a:latin typeface="+mn-lt"/>
        <a:ea typeface="+mn-ea"/>
        <a:cs typeface="+mn-cs"/>
      </a:defRPr>
    </a:lvl1pPr>
    <a:lvl2pPr marL="1891795" algn="l" defTabSz="3783591" rtl="0" eaLnBrk="1" latinLnBrk="0" hangingPunct="1">
      <a:defRPr sz="7449" kern="1200">
        <a:solidFill>
          <a:schemeClr val="tx1"/>
        </a:solidFill>
        <a:latin typeface="+mn-lt"/>
        <a:ea typeface="+mn-ea"/>
        <a:cs typeface="+mn-cs"/>
      </a:defRPr>
    </a:lvl2pPr>
    <a:lvl3pPr marL="3783591" algn="l" defTabSz="3783591" rtl="0" eaLnBrk="1" latinLnBrk="0" hangingPunct="1">
      <a:defRPr sz="7449" kern="1200">
        <a:solidFill>
          <a:schemeClr val="tx1"/>
        </a:solidFill>
        <a:latin typeface="+mn-lt"/>
        <a:ea typeface="+mn-ea"/>
        <a:cs typeface="+mn-cs"/>
      </a:defRPr>
    </a:lvl3pPr>
    <a:lvl4pPr marL="5675386" algn="l" defTabSz="3783591" rtl="0" eaLnBrk="1" latinLnBrk="0" hangingPunct="1">
      <a:defRPr sz="7449" kern="1200">
        <a:solidFill>
          <a:schemeClr val="tx1"/>
        </a:solidFill>
        <a:latin typeface="+mn-lt"/>
        <a:ea typeface="+mn-ea"/>
        <a:cs typeface="+mn-cs"/>
      </a:defRPr>
    </a:lvl4pPr>
    <a:lvl5pPr marL="7567177" algn="l" defTabSz="3783591" rtl="0" eaLnBrk="1" latinLnBrk="0" hangingPunct="1">
      <a:defRPr sz="7449" kern="1200">
        <a:solidFill>
          <a:schemeClr val="tx1"/>
        </a:solidFill>
        <a:latin typeface="+mn-lt"/>
        <a:ea typeface="+mn-ea"/>
        <a:cs typeface="+mn-cs"/>
      </a:defRPr>
    </a:lvl5pPr>
    <a:lvl6pPr marL="9458972" algn="l" defTabSz="3783591" rtl="0" eaLnBrk="1" latinLnBrk="0" hangingPunct="1">
      <a:defRPr sz="7449" kern="1200">
        <a:solidFill>
          <a:schemeClr val="tx1"/>
        </a:solidFill>
        <a:latin typeface="+mn-lt"/>
        <a:ea typeface="+mn-ea"/>
        <a:cs typeface="+mn-cs"/>
      </a:defRPr>
    </a:lvl6pPr>
    <a:lvl7pPr marL="11350767" algn="l" defTabSz="3783591" rtl="0" eaLnBrk="1" latinLnBrk="0" hangingPunct="1">
      <a:defRPr sz="7449" kern="1200">
        <a:solidFill>
          <a:schemeClr val="tx1"/>
        </a:solidFill>
        <a:latin typeface="+mn-lt"/>
        <a:ea typeface="+mn-ea"/>
        <a:cs typeface="+mn-cs"/>
      </a:defRPr>
    </a:lvl7pPr>
    <a:lvl8pPr marL="13242563" algn="l" defTabSz="3783591" rtl="0" eaLnBrk="1" latinLnBrk="0" hangingPunct="1">
      <a:defRPr sz="7449" kern="1200">
        <a:solidFill>
          <a:schemeClr val="tx1"/>
        </a:solidFill>
        <a:latin typeface="+mn-lt"/>
        <a:ea typeface="+mn-ea"/>
        <a:cs typeface="+mn-cs"/>
      </a:defRPr>
    </a:lvl8pPr>
    <a:lvl9pPr marL="15134358" algn="l" defTabSz="3783591" rtl="0" eaLnBrk="1" latinLnBrk="0" hangingPunct="1">
      <a:defRPr sz="744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94712C"/>
    <a:srgbClr val="F2D2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28" d="100"/>
          <a:sy n="28" d="100"/>
        </p:scale>
        <p:origin x="654" y="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hdphoto1.wdp>
</file>

<file path=ppt/media/hdphoto2.wdp>
</file>

<file path=ppt/media/image1.png>
</file>

<file path=ppt/media/image2.png>
</file>

<file path=ppt/media/image3.png>
</file>

<file path=ppt/media/image4.png>
</file>

<file path=ppt/media/image5.jp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2429947" y="7600372"/>
            <a:ext cx="27539395" cy="16168252"/>
          </a:xfrm>
        </p:spPr>
        <p:txBody>
          <a:bodyPr anchor="b"/>
          <a:lstStyle>
            <a:lvl1pPr algn="ctr">
              <a:defRPr sz="21259"/>
            </a:lvl1pPr>
          </a:lstStyle>
          <a:p>
            <a:r>
              <a:rPr lang="fr-FR"/>
              <a:t>Modifiez le style du titre</a:t>
            </a:r>
            <a:endParaRPr lang="en-US" dirty="0"/>
          </a:p>
        </p:txBody>
      </p:sp>
      <p:sp>
        <p:nvSpPr>
          <p:cNvPr id="3" name="Subtitle 2"/>
          <p:cNvSpPr>
            <a:spLocks noGrp="1"/>
          </p:cNvSpPr>
          <p:nvPr>
            <p:ph type="subTitle" idx="1"/>
          </p:nvPr>
        </p:nvSpPr>
        <p:spPr>
          <a:xfrm>
            <a:off x="4049911" y="24392134"/>
            <a:ext cx="24299466" cy="11212422"/>
          </a:xfrm>
        </p:spPr>
        <p:txBody>
          <a:bodyPr/>
          <a:lstStyle>
            <a:lvl1pPr marL="0" indent="0" algn="ctr">
              <a:buNone/>
              <a:defRPr sz="8504"/>
            </a:lvl1pPr>
            <a:lvl2pPr marL="1619951" indent="0" algn="ctr">
              <a:buNone/>
              <a:defRPr sz="7086"/>
            </a:lvl2pPr>
            <a:lvl3pPr marL="3239902" indent="0" algn="ctr">
              <a:buNone/>
              <a:defRPr sz="6378"/>
            </a:lvl3pPr>
            <a:lvl4pPr marL="4859853" indent="0" algn="ctr">
              <a:buNone/>
              <a:defRPr sz="5669"/>
            </a:lvl4pPr>
            <a:lvl5pPr marL="6479804" indent="0" algn="ctr">
              <a:buNone/>
              <a:defRPr sz="5669"/>
            </a:lvl5pPr>
            <a:lvl6pPr marL="8099755" indent="0" algn="ctr">
              <a:buNone/>
              <a:defRPr sz="5669"/>
            </a:lvl6pPr>
            <a:lvl7pPr marL="9719706" indent="0" algn="ctr">
              <a:buNone/>
              <a:defRPr sz="5669"/>
            </a:lvl7pPr>
            <a:lvl8pPr marL="11339657" indent="0" algn="ctr">
              <a:buNone/>
              <a:defRPr sz="5669"/>
            </a:lvl8pPr>
            <a:lvl9pPr marL="12959608" indent="0" algn="ctr">
              <a:buNone/>
              <a:defRPr sz="5669"/>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546878A3-21F8-4F3E-9FF9-7B694389CF31}" type="datetimeFigureOut">
              <a:rPr lang="fr-FR" smtClean="0"/>
              <a:t>05/12/2020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3435353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46878A3-21F8-4F3E-9FF9-7B694389CF31}" type="datetimeFigureOut">
              <a:rPr lang="fr-FR" smtClean="0"/>
              <a:t>05/12/2020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1087698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185742" y="2472538"/>
            <a:ext cx="6986096" cy="39356368"/>
          </a:xfrm>
        </p:spPr>
        <p:txBody>
          <a:bodyPr vert="eaVert"/>
          <a:lstStyle/>
          <a:p>
            <a:r>
              <a:rPr lang="fr-FR"/>
              <a:t>Modifiez le style du titre</a:t>
            </a:r>
            <a:endParaRPr lang="en-US" dirty="0"/>
          </a:p>
        </p:txBody>
      </p:sp>
      <p:sp>
        <p:nvSpPr>
          <p:cNvPr id="3" name="Vertical Text Placeholder 2"/>
          <p:cNvSpPr>
            <a:spLocks noGrp="1"/>
          </p:cNvSpPr>
          <p:nvPr>
            <p:ph type="body" orient="vert" idx="1"/>
          </p:nvPr>
        </p:nvSpPr>
        <p:spPr>
          <a:xfrm>
            <a:off x="2227453" y="2472538"/>
            <a:ext cx="20553298" cy="3935636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46878A3-21F8-4F3E-9FF9-7B694389CF31}" type="datetimeFigureOut">
              <a:rPr lang="fr-FR" smtClean="0"/>
              <a:t>05/12/2020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2771185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546878A3-21F8-4F3E-9FF9-7B694389CF31}" type="datetimeFigureOut">
              <a:rPr lang="fr-FR" smtClean="0"/>
              <a:t>05/12/2020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2654817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2210578" y="11577944"/>
            <a:ext cx="27944386" cy="19318048"/>
          </a:xfrm>
        </p:spPr>
        <p:txBody>
          <a:bodyPr anchor="b"/>
          <a:lstStyle>
            <a:lvl1pPr>
              <a:defRPr sz="21259"/>
            </a:lvl1pPr>
          </a:lstStyle>
          <a:p>
            <a:r>
              <a:rPr lang="fr-FR"/>
              <a:t>Modifiez le style du titre</a:t>
            </a:r>
            <a:endParaRPr lang="en-US" dirty="0"/>
          </a:p>
        </p:txBody>
      </p:sp>
      <p:sp>
        <p:nvSpPr>
          <p:cNvPr id="3" name="Text Placeholder 2"/>
          <p:cNvSpPr>
            <a:spLocks noGrp="1"/>
          </p:cNvSpPr>
          <p:nvPr>
            <p:ph type="body" idx="1"/>
          </p:nvPr>
        </p:nvSpPr>
        <p:spPr>
          <a:xfrm>
            <a:off x="2210578" y="31078749"/>
            <a:ext cx="27944386" cy="10158905"/>
          </a:xfrm>
        </p:spPr>
        <p:txBody>
          <a:bodyPr/>
          <a:lstStyle>
            <a:lvl1pPr marL="0" indent="0">
              <a:buNone/>
              <a:defRPr sz="8504">
                <a:solidFill>
                  <a:schemeClr val="tx1"/>
                </a:solidFill>
              </a:defRPr>
            </a:lvl1pPr>
            <a:lvl2pPr marL="1619951" indent="0">
              <a:buNone/>
              <a:defRPr sz="7086">
                <a:solidFill>
                  <a:schemeClr val="tx1">
                    <a:tint val="75000"/>
                  </a:schemeClr>
                </a:solidFill>
              </a:defRPr>
            </a:lvl2pPr>
            <a:lvl3pPr marL="3239902" indent="0">
              <a:buNone/>
              <a:defRPr sz="6378">
                <a:solidFill>
                  <a:schemeClr val="tx1">
                    <a:tint val="75000"/>
                  </a:schemeClr>
                </a:solidFill>
              </a:defRPr>
            </a:lvl3pPr>
            <a:lvl4pPr marL="4859853" indent="0">
              <a:buNone/>
              <a:defRPr sz="5669">
                <a:solidFill>
                  <a:schemeClr val="tx1">
                    <a:tint val="75000"/>
                  </a:schemeClr>
                </a:solidFill>
              </a:defRPr>
            </a:lvl4pPr>
            <a:lvl5pPr marL="6479804" indent="0">
              <a:buNone/>
              <a:defRPr sz="5669">
                <a:solidFill>
                  <a:schemeClr val="tx1">
                    <a:tint val="75000"/>
                  </a:schemeClr>
                </a:solidFill>
              </a:defRPr>
            </a:lvl5pPr>
            <a:lvl6pPr marL="8099755" indent="0">
              <a:buNone/>
              <a:defRPr sz="5669">
                <a:solidFill>
                  <a:schemeClr val="tx1">
                    <a:tint val="75000"/>
                  </a:schemeClr>
                </a:solidFill>
              </a:defRPr>
            </a:lvl6pPr>
            <a:lvl7pPr marL="9719706" indent="0">
              <a:buNone/>
              <a:defRPr sz="5669">
                <a:solidFill>
                  <a:schemeClr val="tx1">
                    <a:tint val="75000"/>
                  </a:schemeClr>
                </a:solidFill>
              </a:defRPr>
            </a:lvl7pPr>
            <a:lvl8pPr marL="11339657" indent="0">
              <a:buNone/>
              <a:defRPr sz="5669">
                <a:solidFill>
                  <a:schemeClr val="tx1">
                    <a:tint val="75000"/>
                  </a:schemeClr>
                </a:solidFill>
              </a:defRPr>
            </a:lvl8pPr>
            <a:lvl9pPr marL="12959608" indent="0">
              <a:buNone/>
              <a:defRPr sz="5669">
                <a:solidFill>
                  <a:schemeClr val="tx1">
                    <a:tint val="75000"/>
                  </a:schemeClr>
                </a:solidFill>
              </a:defRPr>
            </a:lvl9pPr>
          </a:lstStyle>
          <a:p>
            <a:pPr lvl="0"/>
            <a:r>
              <a:rPr lang="fr-FR"/>
              <a:t>Modifiez les styles du texte du masque</a:t>
            </a:r>
          </a:p>
        </p:txBody>
      </p:sp>
      <p:sp>
        <p:nvSpPr>
          <p:cNvPr id="4" name="Date Placeholder 3"/>
          <p:cNvSpPr>
            <a:spLocks noGrp="1"/>
          </p:cNvSpPr>
          <p:nvPr>
            <p:ph type="dt" sz="half" idx="10"/>
          </p:nvPr>
        </p:nvSpPr>
        <p:spPr/>
        <p:txBody>
          <a:bodyPr/>
          <a:lstStyle/>
          <a:p>
            <a:fld id="{546878A3-21F8-4F3E-9FF9-7B694389CF31}" type="datetimeFigureOut">
              <a:rPr lang="fr-FR" smtClean="0"/>
              <a:t>05/12/2020</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1278934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sz="half" idx="1"/>
          </p:nvPr>
        </p:nvSpPr>
        <p:spPr>
          <a:xfrm>
            <a:off x="2227451" y="12362693"/>
            <a:ext cx="13769697" cy="29466213"/>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16402140" y="12362693"/>
            <a:ext cx="13769697" cy="29466213"/>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546878A3-21F8-4F3E-9FF9-7B694389CF31}" type="datetimeFigureOut">
              <a:rPr lang="fr-FR" smtClean="0"/>
              <a:t>05/12/2020</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1732779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2231671" y="2472549"/>
            <a:ext cx="27944386" cy="8976394"/>
          </a:xfrm>
        </p:spPr>
        <p:txBody>
          <a:bodyPr/>
          <a:lstStyle/>
          <a:p>
            <a:r>
              <a:rPr lang="fr-FR"/>
              <a:t>Modifiez le style du titre</a:t>
            </a:r>
            <a:endParaRPr lang="en-US" dirty="0"/>
          </a:p>
        </p:txBody>
      </p:sp>
      <p:sp>
        <p:nvSpPr>
          <p:cNvPr id="3" name="Text Placeholder 2"/>
          <p:cNvSpPr>
            <a:spLocks noGrp="1"/>
          </p:cNvSpPr>
          <p:nvPr>
            <p:ph type="body" idx="1"/>
          </p:nvPr>
        </p:nvSpPr>
        <p:spPr>
          <a:xfrm>
            <a:off x="2231675" y="11384431"/>
            <a:ext cx="13706415" cy="5579334"/>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fr-FR"/>
              <a:t>Modifiez les styles du texte du masque</a:t>
            </a:r>
          </a:p>
        </p:txBody>
      </p:sp>
      <p:sp>
        <p:nvSpPr>
          <p:cNvPr id="4" name="Content Placeholder 3"/>
          <p:cNvSpPr>
            <a:spLocks noGrp="1"/>
          </p:cNvSpPr>
          <p:nvPr>
            <p:ph sz="half" idx="2"/>
          </p:nvPr>
        </p:nvSpPr>
        <p:spPr>
          <a:xfrm>
            <a:off x="2231675" y="16963765"/>
            <a:ext cx="13706415" cy="24951143"/>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16402142" y="11384431"/>
            <a:ext cx="13773917" cy="5579334"/>
          </a:xfrm>
        </p:spPr>
        <p:txBody>
          <a:bodyPr anchor="b"/>
          <a:lstStyle>
            <a:lvl1pPr marL="0" indent="0">
              <a:buNone/>
              <a:defRPr sz="8504" b="1"/>
            </a:lvl1pPr>
            <a:lvl2pPr marL="1619951" indent="0">
              <a:buNone/>
              <a:defRPr sz="7086" b="1"/>
            </a:lvl2pPr>
            <a:lvl3pPr marL="3239902" indent="0">
              <a:buNone/>
              <a:defRPr sz="6378" b="1"/>
            </a:lvl3pPr>
            <a:lvl4pPr marL="4859853" indent="0">
              <a:buNone/>
              <a:defRPr sz="5669" b="1"/>
            </a:lvl4pPr>
            <a:lvl5pPr marL="6479804" indent="0">
              <a:buNone/>
              <a:defRPr sz="5669" b="1"/>
            </a:lvl5pPr>
            <a:lvl6pPr marL="8099755" indent="0">
              <a:buNone/>
              <a:defRPr sz="5669" b="1"/>
            </a:lvl6pPr>
            <a:lvl7pPr marL="9719706" indent="0">
              <a:buNone/>
              <a:defRPr sz="5669" b="1"/>
            </a:lvl7pPr>
            <a:lvl8pPr marL="11339657" indent="0">
              <a:buNone/>
              <a:defRPr sz="5669" b="1"/>
            </a:lvl8pPr>
            <a:lvl9pPr marL="12959608" indent="0">
              <a:buNone/>
              <a:defRPr sz="5669" b="1"/>
            </a:lvl9pPr>
          </a:lstStyle>
          <a:p>
            <a:pPr lvl="0"/>
            <a:r>
              <a:rPr lang="fr-FR"/>
              <a:t>Modifiez les styles du texte du masque</a:t>
            </a:r>
          </a:p>
        </p:txBody>
      </p:sp>
      <p:sp>
        <p:nvSpPr>
          <p:cNvPr id="6" name="Content Placeholder 5"/>
          <p:cNvSpPr>
            <a:spLocks noGrp="1"/>
          </p:cNvSpPr>
          <p:nvPr>
            <p:ph sz="quarter" idx="4"/>
          </p:nvPr>
        </p:nvSpPr>
        <p:spPr>
          <a:xfrm>
            <a:off x="16402142" y="16963765"/>
            <a:ext cx="13773917" cy="24951143"/>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546878A3-21F8-4F3E-9FF9-7B694389CF31}" type="datetimeFigureOut">
              <a:rPr lang="fr-FR" smtClean="0"/>
              <a:t>05/12/2020</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2772747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546878A3-21F8-4F3E-9FF9-7B694389CF31}" type="datetimeFigureOut">
              <a:rPr lang="fr-FR" smtClean="0"/>
              <a:t>05/12/2020</a:t>
            </a:fld>
            <a:endParaRPr lang="fr-FR"/>
          </a:p>
        </p:txBody>
      </p:sp>
      <p:sp>
        <p:nvSpPr>
          <p:cNvPr id="4" name="Footer Placeholder 3"/>
          <p:cNvSpPr>
            <a:spLocks noGrp="1"/>
          </p:cNvSpPr>
          <p:nvPr>
            <p:ph type="ftr" sz="quarter" idx="11"/>
          </p:nvPr>
        </p:nvSpPr>
        <p:spPr/>
        <p:txBody>
          <a:bodyPr/>
          <a:lstStyle/>
          <a:p>
            <a:endParaRPr lang="fr-FR"/>
          </a:p>
        </p:txBody>
      </p:sp>
      <p:sp>
        <p:nvSpPr>
          <p:cNvPr id="5" name="Slide Number Placeholder 4"/>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7363286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6878A3-21F8-4F3E-9FF9-7B694389CF31}" type="datetimeFigureOut">
              <a:rPr lang="fr-FR" smtClean="0"/>
              <a:t>05/12/2020</a:t>
            </a:fld>
            <a:endParaRPr lang="fr-FR"/>
          </a:p>
        </p:txBody>
      </p:sp>
      <p:sp>
        <p:nvSpPr>
          <p:cNvPr id="3" name="Footer Placeholder 2"/>
          <p:cNvSpPr>
            <a:spLocks noGrp="1"/>
          </p:cNvSpPr>
          <p:nvPr>
            <p:ph type="ftr" sz="quarter" idx="11"/>
          </p:nvPr>
        </p:nvSpPr>
        <p:spPr/>
        <p:txBody>
          <a:bodyPr/>
          <a:lstStyle/>
          <a:p>
            <a:endParaRPr lang="fr-FR"/>
          </a:p>
        </p:txBody>
      </p:sp>
      <p:sp>
        <p:nvSpPr>
          <p:cNvPr id="4" name="Slide Number Placeholder 3"/>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4266494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231671" y="3096048"/>
            <a:ext cx="10449614" cy="10836169"/>
          </a:xfrm>
        </p:spPr>
        <p:txBody>
          <a:bodyPr anchor="b"/>
          <a:lstStyle>
            <a:lvl1pPr>
              <a:defRPr sz="11338"/>
            </a:lvl1pPr>
          </a:lstStyle>
          <a:p>
            <a:r>
              <a:rPr lang="fr-FR"/>
              <a:t>Modifiez le style du titre</a:t>
            </a:r>
            <a:endParaRPr lang="en-US" dirty="0"/>
          </a:p>
        </p:txBody>
      </p:sp>
      <p:sp>
        <p:nvSpPr>
          <p:cNvPr id="3" name="Content Placeholder 2"/>
          <p:cNvSpPr>
            <a:spLocks noGrp="1"/>
          </p:cNvSpPr>
          <p:nvPr>
            <p:ph idx="1"/>
          </p:nvPr>
        </p:nvSpPr>
        <p:spPr>
          <a:xfrm>
            <a:off x="13773917" y="6686615"/>
            <a:ext cx="16402140" cy="33003015"/>
          </a:xfrm>
        </p:spPr>
        <p:txBody>
          <a:bodyPr/>
          <a:lstStyle>
            <a:lvl1pPr>
              <a:defRPr sz="11338"/>
            </a:lvl1pPr>
            <a:lvl2pPr>
              <a:defRPr sz="9921"/>
            </a:lvl2pPr>
            <a:lvl3pPr>
              <a:defRPr sz="8504"/>
            </a:lvl3pPr>
            <a:lvl4pPr>
              <a:defRPr sz="7086"/>
            </a:lvl4pPr>
            <a:lvl5pPr>
              <a:defRPr sz="7086"/>
            </a:lvl5pPr>
            <a:lvl6pPr>
              <a:defRPr sz="7086"/>
            </a:lvl6pPr>
            <a:lvl7pPr>
              <a:defRPr sz="7086"/>
            </a:lvl7pPr>
            <a:lvl8pPr>
              <a:defRPr sz="7086"/>
            </a:lvl8pPr>
            <a:lvl9pPr>
              <a:defRPr sz="7086"/>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2231671" y="13932218"/>
            <a:ext cx="10449614" cy="25811156"/>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fr-FR"/>
              <a:t>Modifiez les styles du texte du masque</a:t>
            </a:r>
          </a:p>
        </p:txBody>
      </p:sp>
      <p:sp>
        <p:nvSpPr>
          <p:cNvPr id="5" name="Date Placeholder 4"/>
          <p:cNvSpPr>
            <a:spLocks noGrp="1"/>
          </p:cNvSpPr>
          <p:nvPr>
            <p:ph type="dt" sz="half" idx="10"/>
          </p:nvPr>
        </p:nvSpPr>
        <p:spPr/>
        <p:txBody>
          <a:bodyPr/>
          <a:lstStyle/>
          <a:p>
            <a:fld id="{546878A3-21F8-4F3E-9FF9-7B694389CF31}" type="datetimeFigureOut">
              <a:rPr lang="fr-FR" smtClean="0"/>
              <a:t>05/12/2020</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42029665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2231671" y="3096048"/>
            <a:ext cx="10449614" cy="10836169"/>
          </a:xfrm>
        </p:spPr>
        <p:txBody>
          <a:bodyPr anchor="b"/>
          <a:lstStyle>
            <a:lvl1pPr>
              <a:defRPr sz="11338"/>
            </a:lvl1pPr>
          </a:lstStyle>
          <a:p>
            <a:r>
              <a:rPr lang="fr-FR"/>
              <a:t>Modifiez le style du titre</a:t>
            </a:r>
            <a:endParaRPr lang="en-US" dirty="0"/>
          </a:p>
        </p:txBody>
      </p:sp>
      <p:sp>
        <p:nvSpPr>
          <p:cNvPr id="3" name="Picture Placeholder 2"/>
          <p:cNvSpPr>
            <a:spLocks noGrp="1" noChangeAspect="1"/>
          </p:cNvSpPr>
          <p:nvPr>
            <p:ph type="pic" idx="1"/>
          </p:nvPr>
        </p:nvSpPr>
        <p:spPr>
          <a:xfrm>
            <a:off x="13773917" y="6686615"/>
            <a:ext cx="16402140" cy="33003015"/>
          </a:xfrm>
        </p:spPr>
        <p:txBody>
          <a:bodyPr anchor="t"/>
          <a:lstStyle>
            <a:lvl1pPr marL="0" indent="0">
              <a:buNone/>
              <a:defRPr sz="11338"/>
            </a:lvl1pPr>
            <a:lvl2pPr marL="1619951" indent="0">
              <a:buNone/>
              <a:defRPr sz="9921"/>
            </a:lvl2pPr>
            <a:lvl3pPr marL="3239902" indent="0">
              <a:buNone/>
              <a:defRPr sz="8504"/>
            </a:lvl3pPr>
            <a:lvl4pPr marL="4859853" indent="0">
              <a:buNone/>
              <a:defRPr sz="7086"/>
            </a:lvl4pPr>
            <a:lvl5pPr marL="6479804" indent="0">
              <a:buNone/>
              <a:defRPr sz="7086"/>
            </a:lvl5pPr>
            <a:lvl6pPr marL="8099755" indent="0">
              <a:buNone/>
              <a:defRPr sz="7086"/>
            </a:lvl6pPr>
            <a:lvl7pPr marL="9719706" indent="0">
              <a:buNone/>
              <a:defRPr sz="7086"/>
            </a:lvl7pPr>
            <a:lvl8pPr marL="11339657" indent="0">
              <a:buNone/>
              <a:defRPr sz="7086"/>
            </a:lvl8pPr>
            <a:lvl9pPr marL="12959608" indent="0">
              <a:buNone/>
              <a:defRPr sz="7086"/>
            </a:lvl9pPr>
          </a:lstStyle>
          <a:p>
            <a:r>
              <a:rPr lang="fr-FR"/>
              <a:t>Cliquez sur l'icône pour ajouter une image</a:t>
            </a:r>
            <a:endParaRPr lang="en-US" dirty="0"/>
          </a:p>
        </p:txBody>
      </p:sp>
      <p:sp>
        <p:nvSpPr>
          <p:cNvPr id="4" name="Text Placeholder 3"/>
          <p:cNvSpPr>
            <a:spLocks noGrp="1"/>
          </p:cNvSpPr>
          <p:nvPr>
            <p:ph type="body" sz="half" idx="2"/>
          </p:nvPr>
        </p:nvSpPr>
        <p:spPr>
          <a:xfrm>
            <a:off x="2231671" y="13932218"/>
            <a:ext cx="10449614" cy="25811156"/>
          </a:xfrm>
        </p:spPr>
        <p:txBody>
          <a:bodyPr/>
          <a:lstStyle>
            <a:lvl1pPr marL="0" indent="0">
              <a:buNone/>
              <a:defRPr sz="5669"/>
            </a:lvl1pPr>
            <a:lvl2pPr marL="1619951" indent="0">
              <a:buNone/>
              <a:defRPr sz="4960"/>
            </a:lvl2pPr>
            <a:lvl3pPr marL="3239902" indent="0">
              <a:buNone/>
              <a:defRPr sz="4252"/>
            </a:lvl3pPr>
            <a:lvl4pPr marL="4859853" indent="0">
              <a:buNone/>
              <a:defRPr sz="3543"/>
            </a:lvl4pPr>
            <a:lvl5pPr marL="6479804" indent="0">
              <a:buNone/>
              <a:defRPr sz="3543"/>
            </a:lvl5pPr>
            <a:lvl6pPr marL="8099755" indent="0">
              <a:buNone/>
              <a:defRPr sz="3543"/>
            </a:lvl6pPr>
            <a:lvl7pPr marL="9719706" indent="0">
              <a:buNone/>
              <a:defRPr sz="3543"/>
            </a:lvl7pPr>
            <a:lvl8pPr marL="11339657" indent="0">
              <a:buNone/>
              <a:defRPr sz="3543"/>
            </a:lvl8pPr>
            <a:lvl9pPr marL="12959608" indent="0">
              <a:buNone/>
              <a:defRPr sz="3543"/>
            </a:lvl9pPr>
          </a:lstStyle>
          <a:p>
            <a:pPr lvl="0"/>
            <a:r>
              <a:rPr lang="fr-FR"/>
              <a:t>Modifiez les styles du texte du masque</a:t>
            </a:r>
          </a:p>
        </p:txBody>
      </p:sp>
      <p:sp>
        <p:nvSpPr>
          <p:cNvPr id="5" name="Date Placeholder 4"/>
          <p:cNvSpPr>
            <a:spLocks noGrp="1"/>
          </p:cNvSpPr>
          <p:nvPr>
            <p:ph type="dt" sz="half" idx="10"/>
          </p:nvPr>
        </p:nvSpPr>
        <p:spPr/>
        <p:txBody>
          <a:bodyPr/>
          <a:lstStyle/>
          <a:p>
            <a:fld id="{546878A3-21F8-4F3E-9FF9-7B694389CF31}" type="datetimeFigureOut">
              <a:rPr lang="fr-FR" smtClean="0"/>
              <a:t>05/12/2020</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A9B80B61-97DA-4554-932B-235792297692}" type="slidenum">
              <a:rPr lang="fr-FR" smtClean="0"/>
              <a:t>‹N°›</a:t>
            </a:fld>
            <a:endParaRPr lang="fr-FR"/>
          </a:p>
        </p:txBody>
      </p:sp>
    </p:spTree>
    <p:extLst>
      <p:ext uri="{BB962C8B-B14F-4D97-AF65-F5344CB8AC3E}">
        <p14:creationId xmlns:p14="http://schemas.microsoft.com/office/powerpoint/2010/main" val="1934165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27451" y="2472549"/>
            <a:ext cx="27944386" cy="8976394"/>
          </a:xfrm>
          <a:prstGeom prst="rect">
            <a:avLst/>
          </a:prstGeom>
        </p:spPr>
        <p:txBody>
          <a:bodyPr vert="horz" lIns="91440" tIns="45720" rIns="91440" bIns="45720" rtlCol="0" anchor="ctr">
            <a:normAutofit/>
          </a:bodyPr>
          <a:lstStyle/>
          <a:p>
            <a:r>
              <a:rPr lang="fr-FR"/>
              <a:t>Modifiez le style du titre</a:t>
            </a:r>
            <a:endParaRPr lang="en-US" dirty="0"/>
          </a:p>
        </p:txBody>
      </p:sp>
      <p:sp>
        <p:nvSpPr>
          <p:cNvPr id="3" name="Text Placeholder 2"/>
          <p:cNvSpPr>
            <a:spLocks noGrp="1"/>
          </p:cNvSpPr>
          <p:nvPr>
            <p:ph type="body" idx="1"/>
          </p:nvPr>
        </p:nvSpPr>
        <p:spPr>
          <a:xfrm>
            <a:off x="2227451" y="12362693"/>
            <a:ext cx="27944386" cy="29466213"/>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2227451" y="43043682"/>
            <a:ext cx="7289840" cy="2472539"/>
          </a:xfrm>
          <a:prstGeom prst="rect">
            <a:avLst/>
          </a:prstGeom>
        </p:spPr>
        <p:txBody>
          <a:bodyPr vert="horz" lIns="91440" tIns="45720" rIns="91440" bIns="45720" rtlCol="0" anchor="ctr"/>
          <a:lstStyle>
            <a:lvl1pPr algn="l">
              <a:defRPr sz="4252">
                <a:solidFill>
                  <a:schemeClr val="tx1">
                    <a:tint val="75000"/>
                  </a:schemeClr>
                </a:solidFill>
              </a:defRPr>
            </a:lvl1pPr>
          </a:lstStyle>
          <a:p>
            <a:fld id="{546878A3-21F8-4F3E-9FF9-7B694389CF31}" type="datetimeFigureOut">
              <a:rPr lang="fr-FR" smtClean="0"/>
              <a:t>05/12/2020</a:t>
            </a:fld>
            <a:endParaRPr lang="fr-FR"/>
          </a:p>
        </p:txBody>
      </p:sp>
      <p:sp>
        <p:nvSpPr>
          <p:cNvPr id="5" name="Footer Placeholder 4"/>
          <p:cNvSpPr>
            <a:spLocks noGrp="1"/>
          </p:cNvSpPr>
          <p:nvPr>
            <p:ph type="ftr" sz="quarter" idx="3"/>
          </p:nvPr>
        </p:nvSpPr>
        <p:spPr>
          <a:xfrm>
            <a:off x="10732264" y="43043682"/>
            <a:ext cx="10934760" cy="2472539"/>
          </a:xfrm>
          <a:prstGeom prst="rect">
            <a:avLst/>
          </a:prstGeom>
        </p:spPr>
        <p:txBody>
          <a:bodyPr vert="horz" lIns="91440" tIns="45720" rIns="91440" bIns="45720" rtlCol="0" anchor="ctr"/>
          <a:lstStyle>
            <a:lvl1pPr algn="ctr">
              <a:defRPr sz="4252">
                <a:solidFill>
                  <a:schemeClr val="tx1">
                    <a:tint val="75000"/>
                  </a:schemeClr>
                </a:solidFill>
              </a:defRPr>
            </a:lvl1pPr>
          </a:lstStyle>
          <a:p>
            <a:endParaRPr lang="fr-FR"/>
          </a:p>
        </p:txBody>
      </p:sp>
      <p:sp>
        <p:nvSpPr>
          <p:cNvPr id="6" name="Slide Number Placeholder 5"/>
          <p:cNvSpPr>
            <a:spLocks noGrp="1"/>
          </p:cNvSpPr>
          <p:nvPr>
            <p:ph type="sldNum" sz="quarter" idx="4"/>
          </p:nvPr>
        </p:nvSpPr>
        <p:spPr>
          <a:xfrm>
            <a:off x="22881997" y="43043682"/>
            <a:ext cx="7289840" cy="2472539"/>
          </a:xfrm>
          <a:prstGeom prst="rect">
            <a:avLst/>
          </a:prstGeom>
        </p:spPr>
        <p:txBody>
          <a:bodyPr vert="horz" lIns="91440" tIns="45720" rIns="91440" bIns="45720" rtlCol="0" anchor="ctr"/>
          <a:lstStyle>
            <a:lvl1pPr algn="r">
              <a:defRPr sz="4252">
                <a:solidFill>
                  <a:schemeClr val="tx1">
                    <a:tint val="75000"/>
                  </a:schemeClr>
                </a:solidFill>
              </a:defRPr>
            </a:lvl1pPr>
          </a:lstStyle>
          <a:p>
            <a:fld id="{A9B80B61-97DA-4554-932B-235792297692}" type="slidenum">
              <a:rPr lang="fr-FR" smtClean="0"/>
              <a:t>‹N°›</a:t>
            </a:fld>
            <a:endParaRPr lang="fr-FR"/>
          </a:p>
        </p:txBody>
      </p:sp>
    </p:spTree>
    <p:extLst>
      <p:ext uri="{BB962C8B-B14F-4D97-AF65-F5344CB8AC3E}">
        <p14:creationId xmlns:p14="http://schemas.microsoft.com/office/powerpoint/2010/main" val="3799459476"/>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Lst>
  <p:txStyles>
    <p:titleStyle>
      <a:lvl1pPr algn="l" defTabSz="3239902" rtl="0" eaLnBrk="1" latinLnBrk="0" hangingPunct="1">
        <a:lnSpc>
          <a:spcPct val="90000"/>
        </a:lnSpc>
        <a:spcBef>
          <a:spcPct val="0"/>
        </a:spcBef>
        <a:buNone/>
        <a:defRPr sz="15590" kern="1200">
          <a:solidFill>
            <a:schemeClr val="tx1"/>
          </a:solidFill>
          <a:latin typeface="+mj-lt"/>
          <a:ea typeface="+mj-ea"/>
          <a:cs typeface="+mj-cs"/>
        </a:defRPr>
      </a:lvl1pPr>
    </p:titleStyle>
    <p:bodyStyle>
      <a:lvl1pPr marL="809976" indent="-809976" algn="l" defTabSz="3239902" rtl="0" eaLnBrk="1" latinLnBrk="0" hangingPunct="1">
        <a:lnSpc>
          <a:spcPct val="90000"/>
        </a:lnSpc>
        <a:spcBef>
          <a:spcPts val="3543"/>
        </a:spcBef>
        <a:buFont typeface="Arial" panose="020B0604020202020204" pitchFamily="34" charset="0"/>
        <a:buChar char="•"/>
        <a:defRPr sz="9921" kern="1200">
          <a:solidFill>
            <a:schemeClr val="tx1"/>
          </a:solidFill>
          <a:latin typeface="+mn-lt"/>
          <a:ea typeface="+mn-ea"/>
          <a:cs typeface="+mn-cs"/>
        </a:defRPr>
      </a:lvl1pPr>
      <a:lvl2pPr marL="2429927" indent="-809976" algn="l" defTabSz="3239902" rtl="0" eaLnBrk="1" latinLnBrk="0" hangingPunct="1">
        <a:lnSpc>
          <a:spcPct val="90000"/>
        </a:lnSpc>
        <a:spcBef>
          <a:spcPts val="1772"/>
        </a:spcBef>
        <a:buFont typeface="Arial" panose="020B0604020202020204" pitchFamily="34" charset="0"/>
        <a:buChar char="•"/>
        <a:defRPr sz="8504" kern="1200">
          <a:solidFill>
            <a:schemeClr val="tx1"/>
          </a:solidFill>
          <a:latin typeface="+mn-lt"/>
          <a:ea typeface="+mn-ea"/>
          <a:cs typeface="+mn-cs"/>
        </a:defRPr>
      </a:lvl2pPr>
      <a:lvl3pPr marL="4049878" indent="-809976" algn="l" defTabSz="3239902" rtl="0" eaLnBrk="1" latinLnBrk="0" hangingPunct="1">
        <a:lnSpc>
          <a:spcPct val="90000"/>
        </a:lnSpc>
        <a:spcBef>
          <a:spcPts val="1772"/>
        </a:spcBef>
        <a:buFont typeface="Arial" panose="020B0604020202020204" pitchFamily="34" charset="0"/>
        <a:buChar char="•"/>
        <a:defRPr sz="7086" kern="1200">
          <a:solidFill>
            <a:schemeClr val="tx1"/>
          </a:solidFill>
          <a:latin typeface="+mn-lt"/>
          <a:ea typeface="+mn-ea"/>
          <a:cs typeface="+mn-cs"/>
        </a:defRPr>
      </a:lvl3pPr>
      <a:lvl4pPr marL="5669829"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4pPr>
      <a:lvl5pPr marL="7289780"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5pPr>
      <a:lvl6pPr marL="8909731"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6pPr>
      <a:lvl7pPr marL="10529682"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7pPr>
      <a:lvl8pPr marL="12149633"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8pPr>
      <a:lvl9pPr marL="13769584" indent="-809976" algn="l" defTabSz="3239902" rtl="0" eaLnBrk="1" latinLnBrk="0" hangingPunct="1">
        <a:lnSpc>
          <a:spcPct val="90000"/>
        </a:lnSpc>
        <a:spcBef>
          <a:spcPts val="1772"/>
        </a:spcBef>
        <a:buFont typeface="Arial" panose="020B0604020202020204" pitchFamily="34" charset="0"/>
        <a:buChar char="•"/>
        <a:defRPr sz="6378" kern="1200">
          <a:solidFill>
            <a:schemeClr val="tx1"/>
          </a:solidFill>
          <a:latin typeface="+mn-lt"/>
          <a:ea typeface="+mn-ea"/>
          <a:cs typeface="+mn-cs"/>
        </a:defRPr>
      </a:lvl9pPr>
    </p:bodyStyle>
    <p:otherStyle>
      <a:defPPr>
        <a:defRPr lang="en-US"/>
      </a:defPPr>
      <a:lvl1pPr marL="0" algn="l" defTabSz="3239902" rtl="0" eaLnBrk="1" latinLnBrk="0" hangingPunct="1">
        <a:defRPr sz="6378" kern="1200">
          <a:solidFill>
            <a:schemeClr val="tx1"/>
          </a:solidFill>
          <a:latin typeface="+mn-lt"/>
          <a:ea typeface="+mn-ea"/>
          <a:cs typeface="+mn-cs"/>
        </a:defRPr>
      </a:lvl1pPr>
      <a:lvl2pPr marL="1619951" algn="l" defTabSz="3239902" rtl="0" eaLnBrk="1" latinLnBrk="0" hangingPunct="1">
        <a:defRPr sz="6378" kern="1200">
          <a:solidFill>
            <a:schemeClr val="tx1"/>
          </a:solidFill>
          <a:latin typeface="+mn-lt"/>
          <a:ea typeface="+mn-ea"/>
          <a:cs typeface="+mn-cs"/>
        </a:defRPr>
      </a:lvl2pPr>
      <a:lvl3pPr marL="3239902" algn="l" defTabSz="3239902" rtl="0" eaLnBrk="1" latinLnBrk="0" hangingPunct="1">
        <a:defRPr sz="6378" kern="1200">
          <a:solidFill>
            <a:schemeClr val="tx1"/>
          </a:solidFill>
          <a:latin typeface="+mn-lt"/>
          <a:ea typeface="+mn-ea"/>
          <a:cs typeface="+mn-cs"/>
        </a:defRPr>
      </a:lvl3pPr>
      <a:lvl4pPr marL="4859853" algn="l" defTabSz="3239902" rtl="0" eaLnBrk="1" latinLnBrk="0" hangingPunct="1">
        <a:defRPr sz="6378" kern="1200">
          <a:solidFill>
            <a:schemeClr val="tx1"/>
          </a:solidFill>
          <a:latin typeface="+mn-lt"/>
          <a:ea typeface="+mn-ea"/>
          <a:cs typeface="+mn-cs"/>
        </a:defRPr>
      </a:lvl4pPr>
      <a:lvl5pPr marL="6479804" algn="l" defTabSz="3239902" rtl="0" eaLnBrk="1" latinLnBrk="0" hangingPunct="1">
        <a:defRPr sz="6378" kern="1200">
          <a:solidFill>
            <a:schemeClr val="tx1"/>
          </a:solidFill>
          <a:latin typeface="+mn-lt"/>
          <a:ea typeface="+mn-ea"/>
          <a:cs typeface="+mn-cs"/>
        </a:defRPr>
      </a:lvl5pPr>
      <a:lvl6pPr marL="8099755" algn="l" defTabSz="3239902" rtl="0" eaLnBrk="1" latinLnBrk="0" hangingPunct="1">
        <a:defRPr sz="6378" kern="1200">
          <a:solidFill>
            <a:schemeClr val="tx1"/>
          </a:solidFill>
          <a:latin typeface="+mn-lt"/>
          <a:ea typeface="+mn-ea"/>
          <a:cs typeface="+mn-cs"/>
        </a:defRPr>
      </a:lvl6pPr>
      <a:lvl7pPr marL="9719706" algn="l" defTabSz="3239902" rtl="0" eaLnBrk="1" latinLnBrk="0" hangingPunct="1">
        <a:defRPr sz="6378" kern="1200">
          <a:solidFill>
            <a:schemeClr val="tx1"/>
          </a:solidFill>
          <a:latin typeface="+mn-lt"/>
          <a:ea typeface="+mn-ea"/>
          <a:cs typeface="+mn-cs"/>
        </a:defRPr>
      </a:lvl7pPr>
      <a:lvl8pPr marL="11339657" algn="l" defTabSz="3239902" rtl="0" eaLnBrk="1" latinLnBrk="0" hangingPunct="1">
        <a:defRPr sz="6378" kern="1200">
          <a:solidFill>
            <a:schemeClr val="tx1"/>
          </a:solidFill>
          <a:latin typeface="+mn-lt"/>
          <a:ea typeface="+mn-ea"/>
          <a:cs typeface="+mn-cs"/>
        </a:defRPr>
      </a:lvl8pPr>
      <a:lvl9pPr marL="12959608" algn="l" defTabSz="3239902" rtl="0" eaLnBrk="1" latinLnBrk="0" hangingPunct="1">
        <a:defRPr sz="637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9.JPG"/><Relationship Id="rId2" Type="http://schemas.openxmlformats.org/officeDocument/2006/relationships/image" Target="../media/image1.png"/><Relationship Id="rId1" Type="http://schemas.openxmlformats.org/officeDocument/2006/relationships/slideLayout" Target="../slideLayouts/slideLayout5.xml"/><Relationship Id="rId6" Type="http://schemas.openxmlformats.org/officeDocument/2006/relationships/image" Target="../media/image5.jpg"/><Relationship Id="rId11" Type="http://schemas.openxmlformats.org/officeDocument/2006/relationships/image" Target="../media/image8.png"/><Relationship Id="rId5" Type="http://schemas.openxmlformats.org/officeDocument/2006/relationships/image" Target="../media/image4.png"/><Relationship Id="rId10" Type="http://schemas.microsoft.com/office/2007/relationships/hdphoto" Target="../media/hdphoto2.wdp"/><Relationship Id="rId4" Type="http://schemas.openxmlformats.org/officeDocument/2006/relationships/image" Target="../media/image3.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6000">
              <a:schemeClr val="accent1">
                <a:lumMod val="77000"/>
                <a:lumOff val="23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Organigramme : Alternative 1"/>
          <p:cNvSpPr/>
          <p:nvPr/>
        </p:nvSpPr>
        <p:spPr>
          <a:xfrm>
            <a:off x="2396996" y="228600"/>
            <a:ext cx="28413204" cy="1875823"/>
          </a:xfrm>
          <a:prstGeom prst="flowChartAlternate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Titre 14"/>
          <p:cNvSpPr>
            <a:spLocks noGrp="1"/>
          </p:cNvSpPr>
          <p:nvPr>
            <p:ph type="title"/>
          </p:nvPr>
        </p:nvSpPr>
        <p:spPr>
          <a:xfrm>
            <a:off x="2147951" y="103923"/>
            <a:ext cx="28911295" cy="2312266"/>
          </a:xfrm>
          <a:solidFill>
            <a:schemeClr val="bg1"/>
          </a:solidFill>
        </p:spPr>
        <p:txBody>
          <a:bodyPr>
            <a:normAutofit/>
          </a:bodyPr>
          <a:lstStyle/>
          <a:p>
            <a:pPr algn="ctr"/>
            <a:r>
              <a:rPr lang="fr-FR" sz="4200" b="1" dirty="0"/>
              <a:t>LA DISSECTION CORONAIRE SPONTANEE: UNE CAUSE RARE D’INFARCTUS AIGU DU MYOCARDE COMPLIQUE DE THROMBOSE VENTRICULAIRE GAUCHE ET D’EMBOLIE CEREBRALE</a:t>
            </a:r>
          </a:p>
        </p:txBody>
      </p:sp>
      <p:sp>
        <p:nvSpPr>
          <p:cNvPr id="16" name="Espace réservé du texte 15"/>
          <p:cNvSpPr>
            <a:spLocks noGrp="1"/>
          </p:cNvSpPr>
          <p:nvPr>
            <p:ph type="body" idx="1"/>
          </p:nvPr>
        </p:nvSpPr>
        <p:spPr>
          <a:xfrm>
            <a:off x="0" y="39319200"/>
            <a:ext cx="16687800" cy="7121525"/>
          </a:xfrm>
          <a:gradFill>
            <a:gsLst>
              <a:gs pos="0">
                <a:schemeClr val="accent1">
                  <a:lumMod val="77000"/>
                  <a:lumOff val="23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w="190500">
            <a:solidFill>
              <a:srgbClr val="0070C0"/>
            </a:solidFill>
          </a:ln>
        </p:spPr>
        <p:txBody>
          <a:bodyPr>
            <a:noAutofit/>
          </a:bodyPr>
          <a:lstStyle/>
          <a:p>
            <a:endParaRPr lang="fr-FR" sz="4400" b="0" dirty="0">
              <a:latin typeface="Arial" panose="020B0604020202020204" pitchFamily="34" charset="0"/>
              <a:cs typeface="Arial" panose="020B0604020202020204" pitchFamily="34" charset="0"/>
            </a:endParaRPr>
          </a:p>
          <a:p>
            <a:r>
              <a:rPr lang="fr-FR" sz="4800"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Conclusion</a:t>
            </a:r>
            <a:r>
              <a:rPr lang="fr-FR" sz="4800" b="0" dirty="0">
                <a:latin typeface="Arial" panose="020B0604020202020204" pitchFamily="34" charset="0"/>
                <a:cs typeface="Arial" panose="020B0604020202020204" pitchFamily="34" charset="0"/>
              </a:rPr>
              <a:t>:</a:t>
            </a:r>
          </a:p>
          <a:p>
            <a:r>
              <a:rPr lang="fr-FR" sz="4800" b="0" dirty="0">
                <a:latin typeface="Arial" panose="020B0604020202020204" pitchFamily="34" charset="0"/>
                <a:cs typeface="Arial" panose="020B0604020202020204" pitchFamily="34" charset="0"/>
              </a:rPr>
              <a:t>Au de là de la rareté de la dissection spontanée de l’artère coronaire, ce cas clinique pose une difficulté thérapeutique liée au remaniement hémorragique cérébral chez un patient présentant un volumineux thrombus du ventricule gauche.</a:t>
            </a:r>
          </a:p>
          <a:p>
            <a:r>
              <a:rPr lang="fr-FR" sz="4800" u="sng"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Mots clés</a:t>
            </a:r>
            <a:r>
              <a:rPr lang="fr-FR" sz="4800" dirty="0">
                <a:latin typeface="Arial" panose="020B0604020202020204" pitchFamily="34" charset="0"/>
                <a:cs typeface="Arial" panose="020B0604020202020204" pitchFamily="34" charset="0"/>
              </a:rPr>
              <a:t> </a:t>
            </a:r>
            <a:r>
              <a:rPr lang="fr-FR" sz="4800" b="0" dirty="0">
                <a:latin typeface="Arial" panose="020B0604020202020204" pitchFamily="34" charset="0"/>
                <a:cs typeface="Arial" panose="020B0604020202020204" pitchFamily="34" charset="0"/>
              </a:rPr>
              <a:t>: Dissection coronaire, accident vasculaire cérébral, embolie cérébrale, infarctus du myocarde, Dakar</a:t>
            </a:r>
            <a:endParaRPr lang="fr-FR" sz="4400" b="0" dirty="0">
              <a:latin typeface="Arial" panose="020B0604020202020204" pitchFamily="34" charset="0"/>
              <a:cs typeface="Arial" panose="020B0604020202020204" pitchFamily="34" charset="0"/>
            </a:endParaRPr>
          </a:p>
          <a:p>
            <a:endParaRPr lang="fr-FR" sz="4400" b="0" dirty="0">
              <a:latin typeface="Arial" panose="020B0604020202020204" pitchFamily="34" charset="0"/>
              <a:cs typeface="Arial" panose="020B0604020202020204" pitchFamily="34" charset="0"/>
            </a:endParaRPr>
          </a:p>
        </p:txBody>
      </p:sp>
      <p:sp>
        <p:nvSpPr>
          <p:cNvPr id="12" name="Espace réservé du contenu 11"/>
          <p:cNvSpPr>
            <a:spLocks noGrp="1"/>
          </p:cNvSpPr>
          <p:nvPr>
            <p:ph sz="half" idx="2"/>
          </p:nvPr>
        </p:nvSpPr>
        <p:spPr>
          <a:xfrm>
            <a:off x="145123" y="5273041"/>
            <a:ext cx="16151512" cy="33942235"/>
          </a:xfrm>
          <a:solidFill>
            <a:srgbClr val="4472C4"/>
          </a:solidFill>
          <a:ln w="330200" cmpd="sng">
            <a:solidFill>
              <a:srgbClr val="002060"/>
            </a:solidFill>
          </a:ln>
          <a:effectLst>
            <a:softEdge rad="203200"/>
          </a:effectLst>
        </p:spPr>
        <p:style>
          <a:lnRef idx="2">
            <a:schemeClr val="accent5">
              <a:shade val="50000"/>
            </a:schemeClr>
          </a:lnRef>
          <a:fillRef idx="1">
            <a:schemeClr val="accent5"/>
          </a:fillRef>
          <a:effectRef idx="0">
            <a:schemeClr val="accent5"/>
          </a:effectRef>
          <a:fontRef idx="minor">
            <a:schemeClr val="lt1"/>
          </a:fontRef>
        </p:style>
        <p:txBody>
          <a:bodyPr>
            <a:noAutofit/>
          </a:bodyPr>
          <a:lstStyle/>
          <a:p>
            <a:pPr marL="0" indent="0">
              <a:lnSpc>
                <a:spcPct val="100000"/>
              </a:lnSpc>
              <a:buNone/>
            </a:pPr>
            <a:r>
              <a:rPr lang="fr-FR" sz="4600" b="1" u="sng" dirty="0">
                <a:latin typeface="Arial" panose="020B0604020202020204" pitchFamily="34" charset="0"/>
                <a:cs typeface="Arial" panose="020B0604020202020204" pitchFamily="34" charset="0"/>
              </a:rPr>
              <a:t>Introduction</a:t>
            </a:r>
            <a:r>
              <a:rPr lang="fr-FR" sz="4600" b="1" dirty="0">
                <a:latin typeface="Arial" panose="020B0604020202020204" pitchFamily="34" charset="0"/>
                <a:cs typeface="Arial" panose="020B0604020202020204" pitchFamily="34" charset="0"/>
              </a:rPr>
              <a:t>  </a:t>
            </a:r>
            <a:endParaRPr lang="fr-FR" sz="4600" dirty="0">
              <a:latin typeface="Arial" panose="020B0604020202020204" pitchFamily="34" charset="0"/>
              <a:cs typeface="Arial" panose="020B0604020202020204" pitchFamily="34" charset="0"/>
            </a:endParaRPr>
          </a:p>
          <a:p>
            <a:pPr marL="0" indent="0">
              <a:lnSpc>
                <a:spcPct val="100000"/>
              </a:lnSpc>
              <a:buNone/>
            </a:pPr>
            <a:r>
              <a:rPr lang="fr-FR" sz="4600" dirty="0">
                <a:latin typeface="Arial" panose="020B0604020202020204" pitchFamily="34" charset="0"/>
                <a:cs typeface="Arial" panose="020B0604020202020204" pitchFamily="34" charset="0"/>
              </a:rPr>
              <a:t>La dissection spontanée des artères coronaires (DSAC) est une cause rare du syndrome coronarien aigu (SCA). Nous rapportons un cas de dissection coronaire compliquée d’accident vasculaire cérébral ischémique cardio-embolique. </a:t>
            </a:r>
          </a:p>
          <a:p>
            <a:pPr marL="0" indent="0">
              <a:lnSpc>
                <a:spcPct val="100000"/>
              </a:lnSpc>
              <a:buNone/>
            </a:pPr>
            <a:r>
              <a:rPr lang="fr-FR" sz="4600" b="1" u="sng" dirty="0">
                <a:latin typeface="Arial" panose="020B0604020202020204" pitchFamily="34" charset="0"/>
                <a:cs typeface="Arial" panose="020B0604020202020204" pitchFamily="34" charset="0"/>
              </a:rPr>
              <a:t>Observation</a:t>
            </a:r>
          </a:p>
          <a:p>
            <a:pPr marL="0" indent="0">
              <a:lnSpc>
                <a:spcPct val="100000"/>
              </a:lnSpc>
              <a:buNone/>
            </a:pPr>
            <a:r>
              <a:rPr lang="fr-FR" sz="4600" dirty="0">
                <a:latin typeface="Arial" panose="020B0604020202020204" pitchFamily="34" charset="0"/>
                <a:cs typeface="Arial" panose="020B0604020202020204" pitchFamily="34" charset="0"/>
              </a:rPr>
              <a:t>Il s’agit d’un patient de 28 ans reçu pour un déficit moteur unilatéral droit de survenue brutale dans un contexte de douleur thoracique aigüe évoluant depuis plusieurs jours.</a:t>
            </a:r>
          </a:p>
          <a:p>
            <a:pPr marL="0" indent="0">
              <a:lnSpc>
                <a:spcPct val="100000"/>
              </a:lnSpc>
              <a:buNone/>
            </a:pPr>
            <a:r>
              <a:rPr lang="fr-FR" sz="4600" dirty="0">
                <a:latin typeface="Arial" panose="020B0604020202020204" pitchFamily="34" charset="0"/>
                <a:cs typeface="Arial" panose="020B0604020202020204" pitchFamily="34" charset="0"/>
              </a:rPr>
              <a:t> A l’admission, la conscience était claire, sans fièvre et les constantes hémodynamiques normales. L’examen clinique notait par ailleurs une hémiparésie droite proportionnelle et une dysarthrie. Il n’y avait pas de signes d’insuffisance cardiaque. </a:t>
            </a:r>
          </a:p>
          <a:p>
            <a:pPr marL="0" indent="0">
              <a:lnSpc>
                <a:spcPct val="100000"/>
              </a:lnSpc>
              <a:buNone/>
            </a:pPr>
            <a:r>
              <a:rPr lang="fr-FR" sz="4600" dirty="0">
                <a:latin typeface="Arial" panose="020B0604020202020204" pitchFamily="34" charset="0"/>
                <a:cs typeface="Arial" panose="020B0604020202020204" pitchFamily="34" charset="0"/>
              </a:rPr>
              <a:t>Un premier scanner cérébral précoce était normal. Le second réalisé 48 heures après montrait un infarctus </a:t>
            </a:r>
            <a:r>
              <a:rPr lang="fr-FR" sz="4600" dirty="0" err="1">
                <a:latin typeface="Arial" panose="020B0604020202020204" pitchFamily="34" charset="0"/>
                <a:cs typeface="Arial" panose="020B0604020202020204" pitchFamily="34" charset="0"/>
              </a:rPr>
              <a:t>sylvien</a:t>
            </a:r>
            <a:r>
              <a:rPr lang="fr-FR" sz="4600" dirty="0">
                <a:latin typeface="Arial" panose="020B0604020202020204" pitchFamily="34" charset="0"/>
                <a:cs typeface="Arial" panose="020B0604020202020204" pitchFamily="34" charset="0"/>
              </a:rPr>
              <a:t> gauche avec remaniement hémorragique. </a:t>
            </a:r>
            <a:r>
              <a:rPr lang="fr-FR" sz="4600" b="1" dirty="0">
                <a:latin typeface="Arial" panose="020B0604020202020204" pitchFamily="34" charset="0"/>
                <a:cs typeface="Arial" panose="020B0604020202020204" pitchFamily="34" charset="0"/>
              </a:rPr>
              <a:t>Figure 1) . </a:t>
            </a:r>
            <a:r>
              <a:rPr lang="fr-FR" sz="4600" dirty="0">
                <a:latin typeface="Arial" panose="020B0604020202020204" pitchFamily="34" charset="0"/>
                <a:cs typeface="Arial" panose="020B0604020202020204" pitchFamily="34" charset="0"/>
              </a:rPr>
              <a:t>L’électrocardiogramme a objectivé une ischémie sous </a:t>
            </a:r>
            <a:r>
              <a:rPr lang="fr-FR" sz="4600" dirty="0" err="1">
                <a:latin typeface="Arial" panose="020B0604020202020204" pitchFamily="34" charset="0"/>
                <a:cs typeface="Arial" panose="020B0604020202020204" pitchFamily="34" charset="0"/>
              </a:rPr>
              <a:t>épicardique</a:t>
            </a:r>
            <a:r>
              <a:rPr lang="fr-FR" sz="4600" dirty="0">
                <a:latin typeface="Arial" panose="020B0604020202020204" pitchFamily="34" charset="0"/>
                <a:cs typeface="Arial" panose="020B0604020202020204" pitchFamily="34" charset="0"/>
              </a:rPr>
              <a:t> en </a:t>
            </a:r>
            <a:r>
              <a:rPr lang="fr-FR" sz="4600" dirty="0" err="1">
                <a:latin typeface="Arial" panose="020B0604020202020204" pitchFamily="34" charset="0"/>
                <a:cs typeface="Arial" panose="020B0604020202020204" pitchFamily="34" charset="0"/>
              </a:rPr>
              <a:t>apico</a:t>
            </a:r>
            <a:r>
              <a:rPr lang="fr-FR" sz="4600" dirty="0">
                <a:latin typeface="Arial" panose="020B0604020202020204" pitchFamily="34" charset="0"/>
                <a:cs typeface="Arial" panose="020B0604020202020204" pitchFamily="34" charset="0"/>
              </a:rPr>
              <a:t> latéral </a:t>
            </a:r>
            <a:r>
              <a:rPr lang="fr-FR" sz="4600" b="1" dirty="0">
                <a:latin typeface="Arial" panose="020B0604020202020204" pitchFamily="34" charset="0"/>
                <a:cs typeface="Arial" panose="020B0604020202020204" pitchFamily="34" charset="0"/>
              </a:rPr>
              <a:t> </a:t>
            </a:r>
            <a:r>
              <a:rPr lang="fr-FR" sz="4600" dirty="0">
                <a:latin typeface="Arial" panose="020B0604020202020204" pitchFamily="34" charset="0"/>
                <a:cs typeface="Arial" panose="020B0604020202020204" pitchFamily="34" charset="0"/>
              </a:rPr>
              <a:t>et la troponine ultra-sensible était supérieure à 37 fois la normale.  L’échographie </a:t>
            </a:r>
            <a:r>
              <a:rPr lang="fr-FR" sz="4600" dirty="0" err="1">
                <a:latin typeface="Arial" panose="020B0604020202020204" pitchFamily="34" charset="0"/>
                <a:cs typeface="Arial" panose="020B0604020202020204" pitchFamily="34" charset="0"/>
              </a:rPr>
              <a:t>trans-thoracique</a:t>
            </a:r>
            <a:r>
              <a:rPr lang="fr-FR" sz="4600" dirty="0">
                <a:latin typeface="Arial" panose="020B0604020202020204" pitchFamily="34" charset="0"/>
                <a:cs typeface="Arial" panose="020B0604020202020204" pitchFamily="34" charset="0"/>
              </a:rPr>
              <a:t> a révélé une myocardiopathie non dilatée d’allure ischémique avec altération sévère de la fraction d’éjection ventriculaire gauche à 28% et un thrombus tapissant la paroi apicale avec des lambeaux flottants. (</a:t>
            </a:r>
            <a:r>
              <a:rPr lang="fr-FR" sz="4600" b="1" dirty="0">
                <a:latin typeface="Arial" panose="020B0604020202020204" pitchFamily="34" charset="0"/>
                <a:cs typeface="Arial" panose="020B0604020202020204" pitchFamily="34" charset="0"/>
              </a:rPr>
              <a:t>Figure 2)</a:t>
            </a:r>
            <a:r>
              <a:rPr lang="fr-FR" sz="4600" dirty="0">
                <a:latin typeface="Arial" panose="020B0604020202020204" pitchFamily="34" charset="0"/>
                <a:cs typeface="Arial" panose="020B0604020202020204" pitchFamily="34" charset="0"/>
              </a:rPr>
              <a:t>                                                                     La coronarographie révéla une lésion thrombotique de l’</a:t>
            </a:r>
            <a:r>
              <a:rPr lang="fr-FR" sz="4600" dirty="0" err="1">
                <a:latin typeface="Arial" panose="020B0604020202020204" pitchFamily="34" charset="0"/>
                <a:cs typeface="Arial" panose="020B0604020202020204" pitchFamily="34" charset="0"/>
              </a:rPr>
              <a:t>interventriculaire</a:t>
            </a:r>
            <a:r>
              <a:rPr lang="fr-FR" sz="4600" dirty="0">
                <a:latin typeface="Arial" panose="020B0604020202020204" pitchFamily="34" charset="0"/>
                <a:cs typeface="Arial" panose="020B0604020202020204" pitchFamily="34" charset="0"/>
              </a:rPr>
              <a:t> proximale avec un flux TIMI 2 et une dissection coronaire spontanée.(</a:t>
            </a:r>
            <a:r>
              <a:rPr lang="fr-FR" sz="4600" b="1" dirty="0">
                <a:latin typeface="Arial" panose="020B0604020202020204" pitchFamily="34" charset="0"/>
                <a:cs typeface="Arial" panose="020B0604020202020204" pitchFamily="34" charset="0"/>
              </a:rPr>
              <a:t>Figure 3)</a:t>
            </a:r>
            <a:r>
              <a:rPr lang="fr-FR" sz="4600" dirty="0">
                <a:latin typeface="Arial" panose="020B0604020202020204" pitchFamily="34" charset="0"/>
                <a:cs typeface="Arial" panose="020B0604020202020204" pitchFamily="34" charset="0"/>
              </a:rPr>
              <a:t>         </a:t>
            </a:r>
          </a:p>
          <a:p>
            <a:pPr marL="0" indent="0">
              <a:lnSpc>
                <a:spcPct val="100000"/>
              </a:lnSpc>
              <a:buNone/>
            </a:pPr>
            <a:r>
              <a:rPr lang="fr-FR" sz="4600" dirty="0">
                <a:latin typeface="Arial" panose="020B0604020202020204" pitchFamily="34" charset="0"/>
                <a:cs typeface="Arial" panose="020B0604020202020204" pitchFamily="34" charset="0"/>
              </a:rPr>
              <a:t> Ainsi, le diagnostic de dissection spontanée de l’artère coronaire révélée par un accident vasculaire cérébral ischémique cardio embolique a été retenu. La recherche étiologique n’a pas retrouvé une notion d’effort physique intense, de stress émotionnel ni de consommation de cocaïne. Le cholestérol était normal. La recherche de vascularite par le dosage des </a:t>
            </a:r>
            <a:r>
              <a:rPr lang="fr-FR" sz="4600" dirty="0" err="1">
                <a:latin typeface="Arial" panose="020B0604020202020204" pitchFamily="34" charset="0"/>
                <a:cs typeface="Arial" panose="020B0604020202020204" pitchFamily="34" charset="0"/>
              </a:rPr>
              <a:t>ANCAs</a:t>
            </a:r>
            <a:r>
              <a:rPr lang="fr-FR" sz="4600" dirty="0">
                <a:latin typeface="Arial" panose="020B0604020202020204" pitchFamily="34" charset="0"/>
                <a:cs typeface="Arial" panose="020B0604020202020204" pitchFamily="34" charset="0"/>
              </a:rPr>
              <a:t> est revenu négatif.</a:t>
            </a:r>
          </a:p>
          <a:p>
            <a:pPr marL="0" indent="0">
              <a:lnSpc>
                <a:spcPct val="100000"/>
              </a:lnSpc>
              <a:buNone/>
            </a:pPr>
            <a:r>
              <a:rPr lang="fr-FR" sz="4600" dirty="0">
                <a:latin typeface="Arial" panose="020B0604020202020204" pitchFamily="34" charset="0"/>
                <a:cs typeface="Arial" panose="020B0604020202020204" pitchFamily="34" charset="0"/>
              </a:rPr>
              <a:t>Pour la prise en charge thérapeutique, le remaniement hémorragique a motivé l’arrêt temporaire du traitement antithrombotique. Le malade est resté sous traitement à base de Bisoprolol, Ramipril et anxiolytique. L’anticoagulation par antivitamine K a été introduite 15 jours après la phase aigue. </a:t>
            </a:r>
          </a:p>
          <a:p>
            <a:pPr marL="0" indent="0">
              <a:lnSpc>
                <a:spcPct val="100000"/>
              </a:lnSpc>
              <a:buNone/>
            </a:pPr>
            <a:r>
              <a:rPr lang="fr-FR" sz="4600" dirty="0">
                <a:latin typeface="Arial" panose="020B0604020202020204" pitchFamily="34" charset="0"/>
                <a:cs typeface="Arial" panose="020B0604020202020204" pitchFamily="34" charset="0"/>
              </a:rPr>
              <a:t>L’évolution est marquée par une amélioration du tableau clinique avec un score de NIHSS qui est passé de 22 à 19</a:t>
            </a:r>
          </a:p>
        </p:txBody>
      </p:sp>
      <p:sp>
        <p:nvSpPr>
          <p:cNvPr id="17" name="Espace réservé du texte 16"/>
          <p:cNvSpPr>
            <a:spLocks noGrp="1"/>
          </p:cNvSpPr>
          <p:nvPr>
            <p:ph type="body" sz="quarter" idx="3"/>
          </p:nvPr>
        </p:nvSpPr>
        <p:spPr>
          <a:xfrm>
            <a:off x="2396996" y="2499093"/>
            <a:ext cx="28662250" cy="2520114"/>
          </a:xfrm>
          <a:solidFill>
            <a:schemeClr val="bg1"/>
          </a:solidFill>
        </p:spPr>
        <p:txBody>
          <a:bodyPr>
            <a:normAutofit lnSpcReduction="10000"/>
          </a:bodyPr>
          <a:lstStyle/>
          <a:p>
            <a:pPr algn="ctr">
              <a:lnSpc>
                <a:spcPct val="100000"/>
              </a:lnSpc>
            </a:pPr>
            <a:r>
              <a:rPr lang="fr-FR" sz="4200" dirty="0"/>
              <a:t>Thierno </a:t>
            </a:r>
            <a:r>
              <a:rPr lang="fr-FR" sz="4200" dirty="0" err="1"/>
              <a:t>Safaïou</a:t>
            </a:r>
            <a:r>
              <a:rPr lang="fr-FR" sz="4200" dirty="0"/>
              <a:t> Doucouré</a:t>
            </a:r>
            <a:r>
              <a:rPr lang="fr-FR" sz="4200" b="0" dirty="0"/>
              <a:t>, P.M </a:t>
            </a:r>
            <a:r>
              <a:rPr lang="fr-FR" sz="4200" b="0" dirty="0" err="1"/>
              <a:t>Guissé</a:t>
            </a:r>
            <a:r>
              <a:rPr lang="fr-FR" sz="4200" b="0" dirty="0"/>
              <a:t>, A.A </a:t>
            </a:r>
            <a:r>
              <a:rPr lang="fr-FR" sz="4200" b="0" dirty="0" err="1"/>
              <a:t>Ngaidé</a:t>
            </a:r>
            <a:r>
              <a:rPr lang="fr-FR" sz="4200" b="0" dirty="0"/>
              <a:t>, A Kane, I.L Sarr, J.S </a:t>
            </a:r>
            <a:r>
              <a:rPr lang="fr-FR" sz="4200" b="0" dirty="0" err="1"/>
              <a:t>Mingou</a:t>
            </a:r>
            <a:r>
              <a:rPr lang="fr-FR" sz="4200" b="0" dirty="0"/>
              <a:t>, M </a:t>
            </a:r>
            <a:r>
              <a:rPr lang="fr-FR" sz="4200" b="0" dirty="0" err="1"/>
              <a:t>Dioum</a:t>
            </a:r>
            <a:r>
              <a:rPr lang="fr-FR" sz="4200" b="0" dirty="0"/>
              <a:t>, F Aw, S.A Sarr, M Bodian, D Diagne, M Haris, M Diop, B </a:t>
            </a:r>
            <a:r>
              <a:rPr lang="fr-FR" sz="4200" b="0" dirty="0" err="1"/>
              <a:t>Diack</a:t>
            </a:r>
            <a:r>
              <a:rPr lang="fr-FR" sz="4200" b="0" dirty="0"/>
              <a:t>, A Mbaye. </a:t>
            </a:r>
          </a:p>
          <a:p>
            <a:pPr algn="ctr">
              <a:lnSpc>
                <a:spcPct val="100000"/>
              </a:lnSpc>
            </a:pPr>
            <a:r>
              <a:rPr lang="fr-FR" sz="4800" dirty="0"/>
              <a:t>Service de cardiologie de l’Hôpital Général Idrissa POUYE</a:t>
            </a:r>
          </a:p>
        </p:txBody>
      </p:sp>
      <p:sp>
        <p:nvSpPr>
          <p:cNvPr id="18" name="Espace réservé du contenu 17"/>
          <p:cNvSpPr>
            <a:spLocks noGrp="1"/>
          </p:cNvSpPr>
          <p:nvPr>
            <p:ph sz="quarter" idx="4"/>
          </p:nvPr>
        </p:nvSpPr>
        <p:spPr>
          <a:xfrm>
            <a:off x="16402142" y="5273036"/>
            <a:ext cx="16151512" cy="41167689"/>
          </a:xfrm>
          <a:solidFill>
            <a:schemeClr val="accent5"/>
          </a:solidFill>
          <a:ln w="330200">
            <a:solidFill>
              <a:srgbClr val="002060"/>
            </a:solidFill>
          </a:ln>
          <a:effectLst>
            <a:softEdge rad="203200"/>
          </a:effectLst>
        </p:spPr>
        <p:txBody>
          <a:bodyPr>
            <a:normAutofit fontScale="77500" lnSpcReduction="20000"/>
          </a:bodyPr>
          <a:lstStyle/>
          <a:p>
            <a:pPr marL="0" indent="0">
              <a:buNone/>
            </a:pPr>
            <a:endParaRPr lang="fr-SN" dirty="0"/>
          </a:p>
          <a:p>
            <a:pPr marL="0" indent="0">
              <a:buNone/>
            </a:pPr>
            <a:endParaRPr lang="fr-SN" dirty="0"/>
          </a:p>
          <a:p>
            <a:pPr marL="0" indent="0">
              <a:buNone/>
            </a:pPr>
            <a:endParaRPr lang="fr-SN" dirty="0"/>
          </a:p>
          <a:p>
            <a:pPr marL="0" indent="0">
              <a:buNone/>
            </a:pPr>
            <a:endParaRPr lang="fr-SN" dirty="0"/>
          </a:p>
          <a:p>
            <a:pPr marL="0" indent="0">
              <a:buNone/>
            </a:pPr>
            <a:endParaRPr lang="fr-SN" dirty="0"/>
          </a:p>
          <a:p>
            <a:pPr marL="0" indent="0">
              <a:buNone/>
            </a:pPr>
            <a:endParaRPr lang="fr-SN" sz="4400" b="1" u="sng" dirty="0"/>
          </a:p>
          <a:p>
            <a:pPr marL="0" indent="0">
              <a:buNone/>
            </a:pPr>
            <a:r>
              <a:rPr lang="fr-SN" sz="5200" b="1" u="sng" dirty="0">
                <a:solidFill>
                  <a:srgbClr val="FFFF00"/>
                </a:solidFill>
              </a:rPr>
              <a:t>Figure 1 :</a:t>
            </a:r>
            <a:r>
              <a:rPr lang="fr-SN" sz="5200" b="1" dirty="0">
                <a:solidFill>
                  <a:srgbClr val="FFFF00"/>
                </a:solidFill>
              </a:rPr>
              <a:t>  </a:t>
            </a:r>
            <a:r>
              <a:rPr lang="fr-SN" sz="5200" dirty="0">
                <a:solidFill>
                  <a:srgbClr val="FFFF00"/>
                </a:solidFill>
              </a:rPr>
              <a:t>image </a:t>
            </a:r>
            <a:r>
              <a:rPr lang="fr-SN" sz="5200" dirty="0" err="1">
                <a:solidFill>
                  <a:srgbClr val="FFFF00"/>
                </a:solidFill>
              </a:rPr>
              <a:t>scannographique</a:t>
            </a:r>
            <a:r>
              <a:rPr lang="fr-SN" sz="5200" dirty="0">
                <a:solidFill>
                  <a:srgbClr val="FFFF00"/>
                </a:solidFill>
              </a:rPr>
              <a:t> cérébral montrant un AVCI dans le territoire de l’artère </a:t>
            </a:r>
            <a:r>
              <a:rPr lang="fr-SN" sz="5200" dirty="0" err="1">
                <a:solidFill>
                  <a:srgbClr val="FFFF00"/>
                </a:solidFill>
              </a:rPr>
              <a:t>sylvienne</a:t>
            </a:r>
            <a:r>
              <a:rPr lang="fr-SN" sz="5200" dirty="0">
                <a:solidFill>
                  <a:srgbClr val="FFFF00"/>
                </a:solidFill>
              </a:rPr>
              <a:t> gauche avec remaniement hémorragique</a:t>
            </a:r>
            <a:endParaRPr lang="fr-SN" sz="5200" b="1" u="sng" dirty="0">
              <a:solidFill>
                <a:srgbClr val="FFFF00"/>
              </a:solidFill>
            </a:endParaRPr>
          </a:p>
          <a:p>
            <a:pPr marL="0" indent="0">
              <a:buNone/>
            </a:pPr>
            <a:endParaRPr lang="fr-SN" sz="5600" dirty="0"/>
          </a:p>
          <a:p>
            <a:pPr marL="0" indent="0">
              <a:buNone/>
            </a:pPr>
            <a:endParaRPr lang="fr-SN" sz="4800" dirty="0"/>
          </a:p>
          <a:p>
            <a:pPr marL="0" indent="0">
              <a:buNone/>
            </a:pPr>
            <a:endParaRPr lang="fr-SN" sz="4800" dirty="0"/>
          </a:p>
          <a:p>
            <a:pPr marL="0" indent="0">
              <a:buNone/>
            </a:pPr>
            <a:endParaRPr lang="fr-SN" sz="4800" dirty="0"/>
          </a:p>
          <a:p>
            <a:pPr marL="0" indent="0">
              <a:buNone/>
            </a:pPr>
            <a:endParaRPr lang="fr-SN" sz="4800" dirty="0"/>
          </a:p>
          <a:p>
            <a:pPr marL="0" indent="0">
              <a:lnSpc>
                <a:spcPct val="100000"/>
              </a:lnSpc>
              <a:buNone/>
            </a:pPr>
            <a:endParaRPr lang="fr-SN" dirty="0"/>
          </a:p>
          <a:p>
            <a:pPr marL="0" indent="0">
              <a:lnSpc>
                <a:spcPct val="100000"/>
              </a:lnSpc>
              <a:buNone/>
            </a:pPr>
            <a:r>
              <a:rPr lang="fr-SN" sz="4400" b="1" u="sng" dirty="0"/>
              <a:t> </a:t>
            </a:r>
          </a:p>
          <a:p>
            <a:pPr marL="0" indent="0">
              <a:lnSpc>
                <a:spcPct val="100000"/>
              </a:lnSpc>
              <a:buNone/>
            </a:pPr>
            <a:endParaRPr lang="fr-SN" sz="4400" b="1" u="sng" dirty="0"/>
          </a:p>
          <a:p>
            <a:pPr marL="0" indent="0">
              <a:buNone/>
            </a:pPr>
            <a:endParaRPr lang="fr-SN" sz="4800" dirty="0"/>
          </a:p>
          <a:p>
            <a:pPr marL="0" indent="0">
              <a:buNone/>
            </a:pPr>
            <a:r>
              <a:rPr lang="fr-SN" sz="5200" b="1" u="sng" dirty="0">
                <a:solidFill>
                  <a:srgbClr val="FFFF00"/>
                </a:solidFill>
              </a:rPr>
              <a:t>Figure 2: </a:t>
            </a:r>
            <a:r>
              <a:rPr lang="fr-SN" sz="5200" dirty="0">
                <a:solidFill>
                  <a:srgbClr val="FFFF00"/>
                </a:solidFill>
              </a:rPr>
              <a:t>image </a:t>
            </a:r>
            <a:r>
              <a:rPr lang="fr-SN" sz="5200" dirty="0" err="1">
                <a:solidFill>
                  <a:srgbClr val="FFFF00"/>
                </a:solidFill>
              </a:rPr>
              <a:t>échocardographique</a:t>
            </a:r>
            <a:r>
              <a:rPr lang="fr-SN" sz="5200" dirty="0">
                <a:solidFill>
                  <a:srgbClr val="FFFF00"/>
                </a:solidFill>
              </a:rPr>
              <a:t> en coupe apicale 4 cavités montrant un thrombus avec des lambeaux qui flottent dans le ventricule gauche (</a:t>
            </a:r>
            <a:r>
              <a:rPr lang="fr-SN" sz="5200" dirty="0" err="1">
                <a:solidFill>
                  <a:srgbClr val="FFFF00"/>
                </a:solidFill>
              </a:rPr>
              <a:t>fléches</a:t>
            </a:r>
            <a:r>
              <a:rPr lang="fr-SN" sz="5200" dirty="0">
                <a:solidFill>
                  <a:srgbClr val="FFFF00"/>
                </a:solidFill>
              </a:rPr>
              <a:t>)</a:t>
            </a:r>
            <a:endParaRPr lang="fr-SN" sz="5200" dirty="0"/>
          </a:p>
          <a:p>
            <a:pPr marL="0" indent="0">
              <a:buNone/>
            </a:pPr>
            <a:endParaRPr lang="fr-SN" sz="4800" dirty="0"/>
          </a:p>
          <a:p>
            <a:pPr marL="0" indent="0">
              <a:buNone/>
            </a:pPr>
            <a:endParaRPr lang="fr-SN" sz="4800" b="1" u="sng" dirty="0"/>
          </a:p>
          <a:p>
            <a:pPr marL="0" indent="0">
              <a:buNone/>
            </a:pPr>
            <a:endParaRPr lang="fr-SN" sz="4800" b="1" u="sng" dirty="0"/>
          </a:p>
          <a:p>
            <a:pPr marL="0" indent="0">
              <a:buNone/>
            </a:pPr>
            <a:endParaRPr lang="fr-SN" sz="4800" b="1" u="sng" dirty="0"/>
          </a:p>
          <a:p>
            <a:pPr marL="0" indent="0">
              <a:buNone/>
            </a:pPr>
            <a:endParaRPr lang="fr-SN" sz="4800" b="1" u="sng" dirty="0"/>
          </a:p>
          <a:p>
            <a:pPr marL="0" indent="0">
              <a:buNone/>
            </a:pPr>
            <a:endParaRPr lang="fr-SN" sz="4800" b="1" u="sng" dirty="0"/>
          </a:p>
          <a:p>
            <a:pPr marL="0" indent="0">
              <a:buNone/>
            </a:pPr>
            <a:endParaRPr lang="fr-SN" sz="4800" b="1" u="sng" dirty="0"/>
          </a:p>
          <a:p>
            <a:pPr marL="0" indent="0">
              <a:buNone/>
            </a:pPr>
            <a:endParaRPr lang="fr-SN" sz="4800" b="1" u="sng" dirty="0"/>
          </a:p>
          <a:p>
            <a:pPr marL="0" indent="0">
              <a:buNone/>
            </a:pPr>
            <a:endParaRPr lang="fr-SN" sz="4800" b="1" u="sng" dirty="0"/>
          </a:p>
          <a:p>
            <a:pPr marL="0" indent="0">
              <a:buNone/>
            </a:pPr>
            <a:endParaRPr lang="fr-SN" sz="4800" b="1" u="sng" dirty="0"/>
          </a:p>
          <a:p>
            <a:pPr marL="0" indent="0">
              <a:buNone/>
            </a:pPr>
            <a:endParaRPr lang="fr-SN" sz="4800" b="1" u="sng" dirty="0"/>
          </a:p>
          <a:p>
            <a:pPr marL="0" indent="0">
              <a:buNone/>
            </a:pPr>
            <a:endParaRPr lang="fr-SN" sz="4800" b="1" u="sng" dirty="0"/>
          </a:p>
          <a:p>
            <a:pPr marL="0" indent="0">
              <a:buNone/>
            </a:pPr>
            <a:endParaRPr lang="fr-SN" sz="4400" b="1" u="sng" dirty="0"/>
          </a:p>
          <a:p>
            <a:pPr marL="0" indent="0">
              <a:buNone/>
            </a:pPr>
            <a:endParaRPr lang="fr-SN" sz="4400" b="1" u="sng" dirty="0"/>
          </a:p>
          <a:p>
            <a:pPr marL="0" indent="0">
              <a:buNone/>
            </a:pPr>
            <a:endParaRPr lang="fr-SN" sz="4400" b="1" u="sng" dirty="0"/>
          </a:p>
          <a:p>
            <a:pPr marL="0" indent="0">
              <a:buNone/>
            </a:pPr>
            <a:endParaRPr lang="fr-SN" sz="4400" b="1" u="sng" dirty="0"/>
          </a:p>
          <a:p>
            <a:pPr marL="0" indent="0">
              <a:buNone/>
            </a:pPr>
            <a:endParaRPr lang="fr-SN" sz="4400" b="1" u="sng" dirty="0"/>
          </a:p>
          <a:p>
            <a:pPr marL="0" indent="0">
              <a:buNone/>
            </a:pPr>
            <a:endParaRPr lang="fr-SN" sz="4400" b="1" u="sng" dirty="0"/>
          </a:p>
          <a:p>
            <a:pPr marL="0" indent="0">
              <a:buNone/>
            </a:pPr>
            <a:endParaRPr lang="fr-SN" sz="4400" b="1" u="sng" dirty="0"/>
          </a:p>
          <a:p>
            <a:pPr marL="0" indent="0">
              <a:buNone/>
            </a:pPr>
            <a:endParaRPr lang="fr-SN" sz="4400" b="1" u="sng" dirty="0"/>
          </a:p>
          <a:p>
            <a:pPr marL="0" indent="0">
              <a:buNone/>
            </a:pPr>
            <a:endParaRPr lang="fr-SN" sz="5200" b="1" u="sng" dirty="0"/>
          </a:p>
          <a:p>
            <a:pPr marL="0" indent="0">
              <a:buNone/>
            </a:pPr>
            <a:endParaRPr lang="fr-SN" sz="5200" b="1" u="sng" dirty="0"/>
          </a:p>
          <a:p>
            <a:pPr marL="0" indent="0">
              <a:buNone/>
            </a:pPr>
            <a:endParaRPr lang="fr-SN" sz="5200" b="1" u="sng" dirty="0"/>
          </a:p>
          <a:p>
            <a:pPr marL="0" indent="0">
              <a:buNone/>
            </a:pPr>
            <a:r>
              <a:rPr lang="fr-SN" sz="5200" b="1" u="sng" dirty="0"/>
              <a:t> </a:t>
            </a:r>
          </a:p>
          <a:p>
            <a:pPr marL="0" indent="0">
              <a:buNone/>
            </a:pPr>
            <a:r>
              <a:rPr lang="fr-SN" sz="5200" b="1" u="sng" dirty="0">
                <a:solidFill>
                  <a:srgbClr val="FFFF00"/>
                </a:solidFill>
              </a:rPr>
              <a:t>Figure 3</a:t>
            </a:r>
            <a:r>
              <a:rPr lang="fr-SN" sz="2600" b="1" u="sng" dirty="0">
                <a:solidFill>
                  <a:srgbClr val="FFFF00"/>
                </a:solidFill>
              </a:rPr>
              <a:t>:</a:t>
            </a:r>
            <a:r>
              <a:rPr lang="fr-SN" sz="2600" b="1" dirty="0">
                <a:solidFill>
                  <a:srgbClr val="FFFF00"/>
                </a:solidFill>
              </a:rPr>
              <a:t>  </a:t>
            </a:r>
            <a:r>
              <a:rPr lang="fr-FR" sz="5700" b="1" dirty="0">
                <a:solidFill>
                  <a:srgbClr val="FFFF00"/>
                </a:solidFill>
              </a:rPr>
              <a:t>Images coronarographiques montrant une lésion thrombotique l’IVA ostiale (</a:t>
            </a:r>
            <a:r>
              <a:rPr lang="fr-FR" sz="5700" b="1" dirty="0" err="1">
                <a:solidFill>
                  <a:srgbClr val="FFFF00"/>
                </a:solidFill>
              </a:rPr>
              <a:t>fig</a:t>
            </a:r>
            <a:r>
              <a:rPr lang="fr-FR" sz="5700" b="1" dirty="0">
                <a:solidFill>
                  <a:srgbClr val="FFFF00"/>
                </a:solidFill>
              </a:rPr>
              <a:t> 3A: </a:t>
            </a:r>
            <a:r>
              <a:rPr lang="fr-FR" sz="5700" b="1" dirty="0" err="1">
                <a:solidFill>
                  <a:srgbClr val="FFFF00"/>
                </a:solidFill>
              </a:rPr>
              <a:t>fléche</a:t>
            </a:r>
            <a:r>
              <a:rPr lang="fr-FR" sz="5700" b="1" dirty="0">
                <a:solidFill>
                  <a:srgbClr val="FFFF00"/>
                </a:solidFill>
              </a:rPr>
              <a:t> bleue) et une image suspecte de dissection spontanée au niveau de l’IVA distale avec l’aspect en phasme caractéristique (</a:t>
            </a:r>
            <a:r>
              <a:rPr lang="fr-FR" sz="5700" b="1" dirty="0" err="1">
                <a:solidFill>
                  <a:srgbClr val="FFFF00"/>
                </a:solidFill>
              </a:rPr>
              <a:t>fig</a:t>
            </a:r>
            <a:r>
              <a:rPr lang="fr-FR" sz="5700" b="1" dirty="0">
                <a:solidFill>
                  <a:srgbClr val="FFFF00"/>
                </a:solidFill>
              </a:rPr>
              <a:t> 3B et 3C: </a:t>
            </a:r>
            <a:r>
              <a:rPr lang="fr-FR" sz="5700" b="1" dirty="0" err="1">
                <a:solidFill>
                  <a:srgbClr val="FFFF00"/>
                </a:solidFill>
              </a:rPr>
              <a:t>fléches</a:t>
            </a:r>
            <a:r>
              <a:rPr lang="fr-FR" sz="5700" b="1" dirty="0">
                <a:solidFill>
                  <a:srgbClr val="FFFF00"/>
                </a:solidFill>
              </a:rPr>
              <a:t> rouges),</a:t>
            </a:r>
          </a:p>
          <a:p>
            <a:pPr marL="0" indent="0">
              <a:buNone/>
            </a:pPr>
            <a:r>
              <a:rPr lang="fr-SN" sz="4800" b="1" u="sng" dirty="0"/>
              <a:t> </a:t>
            </a:r>
          </a:p>
          <a:p>
            <a:pPr marL="0" indent="0">
              <a:buNone/>
            </a:pPr>
            <a:endParaRPr lang="fr-SN" sz="4800" dirty="0"/>
          </a:p>
          <a:p>
            <a:pPr marL="0" indent="0">
              <a:buNone/>
            </a:pPr>
            <a:endParaRPr lang="fr-SN" sz="4800" dirty="0"/>
          </a:p>
          <a:p>
            <a:pPr marL="0" indent="0">
              <a:buNone/>
            </a:pPr>
            <a:endParaRPr lang="fr-SN" sz="4800" dirty="0"/>
          </a:p>
          <a:p>
            <a:pPr marL="0" indent="0">
              <a:buNone/>
            </a:pPr>
            <a:endParaRPr lang="fr-SN" dirty="0"/>
          </a:p>
          <a:p>
            <a:pPr marL="0" indent="0">
              <a:buNone/>
            </a:pPr>
            <a:endParaRPr lang="fr-SN" dirty="0"/>
          </a:p>
          <a:p>
            <a:pPr marL="0" indent="0">
              <a:buNone/>
            </a:pPr>
            <a:endParaRPr lang="fr-SN" dirty="0"/>
          </a:p>
          <a:p>
            <a:pPr marL="0" indent="0">
              <a:buNone/>
            </a:pPr>
            <a:endParaRPr lang="fr-SN" dirty="0"/>
          </a:p>
          <a:p>
            <a:pPr marL="0" indent="0">
              <a:buNone/>
            </a:pPr>
            <a:endParaRPr lang="fr-SN" dirty="0"/>
          </a:p>
          <a:p>
            <a:pPr marL="0" indent="0">
              <a:buNone/>
            </a:pPr>
            <a:endParaRPr lang="fr-SN" dirty="0"/>
          </a:p>
          <a:p>
            <a:pPr marL="0" indent="0">
              <a:buNone/>
            </a:pPr>
            <a:endParaRPr lang="fr-SN" dirty="0"/>
          </a:p>
          <a:p>
            <a:pPr marL="0" indent="0">
              <a:buNone/>
            </a:pPr>
            <a:endParaRPr lang="fr-SN" dirty="0"/>
          </a:p>
          <a:p>
            <a:pPr marL="0" indent="0">
              <a:buNone/>
            </a:pPr>
            <a:endParaRPr lang="fr-FR" dirty="0"/>
          </a:p>
        </p:txBody>
      </p:sp>
      <p:pic>
        <p:nvPicPr>
          <p:cNvPr id="31" name="Image 30"/>
          <p:cNvPicPr>
            <a:picLocks noChangeAspect="1"/>
          </p:cNvPicPr>
          <p:nvPr/>
        </p:nvPicPr>
        <p:blipFill>
          <a:blip r:embed="rId2"/>
          <a:stretch>
            <a:fillRect/>
          </a:stretch>
        </p:blipFill>
        <p:spPr>
          <a:xfrm>
            <a:off x="-123117" y="0"/>
            <a:ext cx="2520113" cy="2520113"/>
          </a:xfrm>
          <a:prstGeom prst="rect">
            <a:avLst/>
          </a:prstGeom>
        </p:spPr>
      </p:pic>
      <p:pic>
        <p:nvPicPr>
          <p:cNvPr id="8" name="Image 7"/>
          <p:cNvPicPr>
            <a:picLocks noChangeAspect="1"/>
          </p:cNvPicPr>
          <p:nvPr/>
        </p:nvPicPr>
        <p:blipFill>
          <a:blip r:embed="rId3"/>
          <a:stretch>
            <a:fillRect/>
          </a:stretch>
        </p:blipFill>
        <p:spPr>
          <a:xfrm>
            <a:off x="16687800" y="5273037"/>
            <a:ext cx="7852776" cy="6892062"/>
          </a:xfrm>
          <a:prstGeom prst="rect">
            <a:avLst/>
          </a:prstGeom>
        </p:spPr>
      </p:pic>
      <p:pic>
        <p:nvPicPr>
          <p:cNvPr id="10" name="Image 9"/>
          <p:cNvPicPr>
            <a:picLocks noChangeAspect="1"/>
          </p:cNvPicPr>
          <p:nvPr/>
        </p:nvPicPr>
        <p:blipFill>
          <a:blip r:embed="rId4"/>
          <a:stretch>
            <a:fillRect/>
          </a:stretch>
        </p:blipFill>
        <p:spPr>
          <a:xfrm>
            <a:off x="16774433" y="14033344"/>
            <a:ext cx="7766142" cy="7559041"/>
          </a:xfrm>
          <a:prstGeom prst="rect">
            <a:avLst/>
          </a:prstGeom>
        </p:spPr>
      </p:pic>
      <p:pic>
        <p:nvPicPr>
          <p:cNvPr id="11" name="Image 10"/>
          <p:cNvPicPr>
            <a:picLocks noChangeAspect="1"/>
          </p:cNvPicPr>
          <p:nvPr/>
        </p:nvPicPr>
        <p:blipFill>
          <a:blip r:embed="rId5"/>
          <a:stretch>
            <a:fillRect/>
          </a:stretch>
        </p:blipFill>
        <p:spPr>
          <a:xfrm>
            <a:off x="24755626" y="14033343"/>
            <a:ext cx="7428611" cy="7559042"/>
          </a:xfrm>
          <a:prstGeom prst="rect">
            <a:avLst/>
          </a:prstGeom>
        </p:spPr>
      </p:pic>
      <p:pic>
        <p:nvPicPr>
          <p:cNvPr id="13" name="Image 12">
            <a:extLst>
              <a:ext uri="{FF2B5EF4-FFF2-40B4-BE49-F238E27FC236}">
                <a16:creationId xmlns:a16="http://schemas.microsoft.com/office/drawing/2014/main" id="{C4A37531-191E-4891-99D9-05680B1778FF}"/>
              </a:ext>
            </a:extLst>
          </p:cNvPr>
          <p:cNvPicPr>
            <a:picLocks noChangeAspect="1"/>
          </p:cNvPicPr>
          <p:nvPr/>
        </p:nvPicPr>
        <p:blipFill rotWithShape="1">
          <a:blip r:embed="rId6">
            <a:extLst>
              <a:ext uri="{28A0092B-C50C-407E-A947-70E740481C1C}">
                <a14:useLocalDpi xmlns:a14="http://schemas.microsoft.com/office/drawing/2010/main" val="0"/>
              </a:ext>
            </a:extLst>
          </a:blip>
          <a:srcRect l="17235" t="8026" r="4780" b="8317"/>
          <a:stretch/>
        </p:blipFill>
        <p:spPr>
          <a:xfrm>
            <a:off x="16873296" y="23329004"/>
            <a:ext cx="7571081" cy="9681944"/>
          </a:xfrm>
          <a:prstGeom prst="rect">
            <a:avLst/>
          </a:prstGeom>
        </p:spPr>
      </p:pic>
      <p:sp>
        <p:nvSpPr>
          <p:cNvPr id="14" name="Flèche : droite 9">
            <a:extLst>
              <a:ext uri="{FF2B5EF4-FFF2-40B4-BE49-F238E27FC236}">
                <a16:creationId xmlns:a16="http://schemas.microsoft.com/office/drawing/2014/main" id="{326063B1-F6DD-4E35-85DD-C5260A06E033}"/>
              </a:ext>
            </a:extLst>
          </p:cNvPr>
          <p:cNvSpPr/>
          <p:nvPr/>
        </p:nvSpPr>
        <p:spPr>
          <a:xfrm rot="3621790">
            <a:off x="19208861" y="24199170"/>
            <a:ext cx="1565101" cy="542592"/>
          </a:xfrm>
          <a:prstGeom prst="rightArrow">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19" name="Espace réservé du contenu 4">
            <a:extLst>
              <a:ext uri="{FF2B5EF4-FFF2-40B4-BE49-F238E27FC236}">
                <a16:creationId xmlns:a16="http://schemas.microsoft.com/office/drawing/2014/main" id="{41F372C7-67DA-4A80-8639-86F6D3D5E2E8}"/>
              </a:ext>
            </a:extLst>
          </p:cNvPr>
          <p:cNvPicPr>
            <a:picLocks noChangeAspect="1"/>
          </p:cNvPicPr>
          <p:nvPr/>
        </p:nvPicPr>
        <p:blipFill rotWithShape="1">
          <a:blip r:embed="rId7">
            <a:extLst>
              <a:ext uri="{BEBA8EAE-BF5A-486C-A8C5-ECC9F3942E4B}">
                <a14:imgProps xmlns:a14="http://schemas.microsoft.com/office/drawing/2010/main">
                  <a14:imgLayer r:embed="rId8">
                    <a14:imgEffect>
                      <a14:brightnessContrast bright="-20000" contrast="20000"/>
                    </a14:imgEffect>
                  </a14:imgLayer>
                </a14:imgProps>
              </a:ext>
              <a:ext uri="{28A0092B-C50C-407E-A947-70E740481C1C}">
                <a14:useLocalDpi xmlns:a14="http://schemas.microsoft.com/office/drawing/2010/main" val="0"/>
              </a:ext>
            </a:extLst>
          </a:blip>
          <a:srcRect l="24628" t="3626" r="2335" b="14133"/>
          <a:stretch/>
        </p:blipFill>
        <p:spPr>
          <a:xfrm>
            <a:off x="24685695" y="23326237"/>
            <a:ext cx="7568471" cy="9681945"/>
          </a:xfrm>
          <a:prstGeom prst="rect">
            <a:avLst/>
          </a:prstGeom>
        </p:spPr>
      </p:pic>
      <p:sp>
        <p:nvSpPr>
          <p:cNvPr id="20" name="Flèche : droite 10">
            <a:extLst>
              <a:ext uri="{FF2B5EF4-FFF2-40B4-BE49-F238E27FC236}">
                <a16:creationId xmlns:a16="http://schemas.microsoft.com/office/drawing/2014/main" id="{6810D531-01F9-42CD-80E6-92434CC799D0}"/>
              </a:ext>
            </a:extLst>
          </p:cNvPr>
          <p:cNvSpPr/>
          <p:nvPr/>
        </p:nvSpPr>
        <p:spPr>
          <a:xfrm>
            <a:off x="28469930" y="31359467"/>
            <a:ext cx="1630096" cy="620044"/>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21" name="Image 20">
            <a:extLst>
              <a:ext uri="{FF2B5EF4-FFF2-40B4-BE49-F238E27FC236}">
                <a16:creationId xmlns:a16="http://schemas.microsoft.com/office/drawing/2014/main" id="{CD7B2E90-9A83-42B9-95F8-A6619A2B3E00}"/>
              </a:ext>
            </a:extLst>
          </p:cNvPr>
          <p:cNvPicPr>
            <a:picLocks noChangeAspect="1"/>
          </p:cNvPicPr>
          <p:nvPr/>
        </p:nvPicPr>
        <p:blipFill rotWithShape="1">
          <a:blip r:embed="rId9">
            <a:extLst>
              <a:ext uri="{BEBA8EAE-BF5A-486C-A8C5-ECC9F3942E4B}">
                <a14:imgProps xmlns:a14="http://schemas.microsoft.com/office/drawing/2010/main">
                  <a14:imgLayer r:embed="rId10">
                    <a14:imgEffect>
                      <a14:brightnessContrast bright="-20000" contrast="40000"/>
                    </a14:imgEffect>
                  </a14:imgLayer>
                </a14:imgProps>
              </a:ext>
              <a:ext uri="{28A0092B-C50C-407E-A947-70E740481C1C}">
                <a14:useLocalDpi xmlns:a14="http://schemas.microsoft.com/office/drawing/2010/main" val="0"/>
              </a:ext>
            </a:extLst>
          </a:blip>
          <a:srcRect l="18743" r="7836" b="6610"/>
          <a:stretch/>
        </p:blipFill>
        <p:spPr>
          <a:xfrm>
            <a:off x="19023912" y="33716813"/>
            <a:ext cx="11076113" cy="8861258"/>
          </a:xfrm>
          <a:prstGeom prst="rect">
            <a:avLst/>
          </a:prstGeom>
        </p:spPr>
      </p:pic>
      <p:sp>
        <p:nvSpPr>
          <p:cNvPr id="22" name="Flèche : droite 11">
            <a:extLst>
              <a:ext uri="{FF2B5EF4-FFF2-40B4-BE49-F238E27FC236}">
                <a16:creationId xmlns:a16="http://schemas.microsoft.com/office/drawing/2014/main" id="{481EB792-0BDC-4921-B316-F7243E46CB75}"/>
              </a:ext>
            </a:extLst>
          </p:cNvPr>
          <p:cNvSpPr/>
          <p:nvPr/>
        </p:nvSpPr>
        <p:spPr>
          <a:xfrm>
            <a:off x="22224307" y="41310511"/>
            <a:ext cx="1818555" cy="548740"/>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Image 2"/>
          <p:cNvPicPr>
            <a:picLocks noChangeAspect="1"/>
          </p:cNvPicPr>
          <p:nvPr/>
        </p:nvPicPr>
        <p:blipFill>
          <a:blip r:embed="rId11"/>
          <a:stretch>
            <a:fillRect/>
          </a:stretch>
        </p:blipFill>
        <p:spPr>
          <a:xfrm>
            <a:off x="24540576" y="5273038"/>
            <a:ext cx="7143384" cy="6892063"/>
          </a:xfrm>
          <a:prstGeom prst="rect">
            <a:avLst/>
          </a:prstGeom>
        </p:spPr>
      </p:pic>
      <p:cxnSp>
        <p:nvCxnSpPr>
          <p:cNvPr id="5" name="Connecteur droit avec flèche 4">
            <a:extLst>
              <a:ext uri="{FF2B5EF4-FFF2-40B4-BE49-F238E27FC236}">
                <a16:creationId xmlns:a16="http://schemas.microsoft.com/office/drawing/2014/main" id="{180BBA7F-287E-436C-B7C0-DA0464AF14F1}"/>
              </a:ext>
            </a:extLst>
          </p:cNvPr>
          <p:cNvCxnSpPr>
            <a:cxnSpLocks/>
          </p:cNvCxnSpPr>
          <p:nvPr/>
        </p:nvCxnSpPr>
        <p:spPr>
          <a:xfrm flipH="1" flipV="1">
            <a:off x="29014614" y="17127417"/>
            <a:ext cx="487306" cy="577184"/>
          </a:xfrm>
          <a:prstGeom prst="straightConnector1">
            <a:avLst/>
          </a:prstGeom>
          <a:ln w="76200">
            <a:solidFill>
              <a:srgbClr val="FFFF00"/>
            </a:solidFill>
            <a:tailEnd type="triangle"/>
          </a:ln>
        </p:spPr>
        <p:style>
          <a:lnRef idx="1">
            <a:schemeClr val="accent2"/>
          </a:lnRef>
          <a:fillRef idx="0">
            <a:schemeClr val="accent2"/>
          </a:fillRef>
          <a:effectRef idx="0">
            <a:schemeClr val="accent2"/>
          </a:effectRef>
          <a:fontRef idx="minor">
            <a:schemeClr val="tx1"/>
          </a:fontRef>
        </p:style>
      </p:cxnSp>
      <p:cxnSp>
        <p:nvCxnSpPr>
          <p:cNvPr id="23" name="Connecteur droit avec flèche 22">
            <a:extLst>
              <a:ext uri="{FF2B5EF4-FFF2-40B4-BE49-F238E27FC236}">
                <a16:creationId xmlns:a16="http://schemas.microsoft.com/office/drawing/2014/main" id="{71EA9B22-339C-4C24-A8AE-44228ABD0463}"/>
              </a:ext>
            </a:extLst>
          </p:cNvPr>
          <p:cNvCxnSpPr>
            <a:cxnSpLocks/>
          </p:cNvCxnSpPr>
          <p:nvPr/>
        </p:nvCxnSpPr>
        <p:spPr>
          <a:xfrm flipH="1" flipV="1">
            <a:off x="28076772" y="17244648"/>
            <a:ext cx="582115" cy="568216"/>
          </a:xfrm>
          <a:prstGeom prst="straightConnector1">
            <a:avLst/>
          </a:prstGeom>
          <a:ln w="76200">
            <a:solidFill>
              <a:srgbClr val="FFFF00"/>
            </a:solidFill>
            <a:tailEnd type="triangle"/>
          </a:ln>
        </p:spPr>
        <p:style>
          <a:lnRef idx="1">
            <a:schemeClr val="accent2"/>
          </a:lnRef>
          <a:fillRef idx="0">
            <a:schemeClr val="accent2"/>
          </a:fillRef>
          <a:effectRef idx="0">
            <a:schemeClr val="accent2"/>
          </a:effectRef>
          <a:fontRef idx="minor">
            <a:schemeClr val="tx1"/>
          </a:fontRef>
        </p:style>
      </p:cxnSp>
      <p:cxnSp>
        <p:nvCxnSpPr>
          <p:cNvPr id="24" name="Connecteur droit avec flèche 23">
            <a:extLst>
              <a:ext uri="{FF2B5EF4-FFF2-40B4-BE49-F238E27FC236}">
                <a16:creationId xmlns:a16="http://schemas.microsoft.com/office/drawing/2014/main" id="{D54ED21C-8674-4C8C-9CB2-8B00D4D9106F}"/>
              </a:ext>
            </a:extLst>
          </p:cNvPr>
          <p:cNvCxnSpPr>
            <a:cxnSpLocks/>
          </p:cNvCxnSpPr>
          <p:nvPr/>
        </p:nvCxnSpPr>
        <p:spPr>
          <a:xfrm flipH="1" flipV="1">
            <a:off x="20163698" y="17068803"/>
            <a:ext cx="504090" cy="647251"/>
          </a:xfrm>
          <a:prstGeom prst="straightConnector1">
            <a:avLst/>
          </a:prstGeom>
          <a:ln w="76200">
            <a:solidFill>
              <a:srgbClr val="FFFF00"/>
            </a:solidFill>
            <a:tailEnd type="triangle"/>
          </a:ln>
        </p:spPr>
        <p:style>
          <a:lnRef idx="1">
            <a:schemeClr val="accent2"/>
          </a:lnRef>
          <a:fillRef idx="0">
            <a:schemeClr val="accent2"/>
          </a:fillRef>
          <a:effectRef idx="0">
            <a:schemeClr val="accent2"/>
          </a:effectRef>
          <a:fontRef idx="minor">
            <a:schemeClr val="tx1"/>
          </a:fontRef>
        </p:style>
      </p:cxnSp>
      <p:cxnSp>
        <p:nvCxnSpPr>
          <p:cNvPr id="26" name="Connecteur droit avec flèche 25">
            <a:extLst>
              <a:ext uri="{FF2B5EF4-FFF2-40B4-BE49-F238E27FC236}">
                <a16:creationId xmlns:a16="http://schemas.microsoft.com/office/drawing/2014/main" id="{8A8A07C4-2833-4638-87EF-D9BABE784FA4}"/>
              </a:ext>
            </a:extLst>
          </p:cNvPr>
          <p:cNvCxnSpPr>
            <a:cxnSpLocks/>
          </p:cNvCxnSpPr>
          <p:nvPr/>
        </p:nvCxnSpPr>
        <p:spPr>
          <a:xfrm flipH="1">
            <a:off x="20738126" y="17003761"/>
            <a:ext cx="641925" cy="41597"/>
          </a:xfrm>
          <a:prstGeom prst="straightConnector1">
            <a:avLst/>
          </a:prstGeom>
          <a:ln w="76200">
            <a:solidFill>
              <a:srgbClr val="FFFF00"/>
            </a:solidFill>
            <a:tailEnd type="triangle"/>
          </a:ln>
        </p:spPr>
        <p:style>
          <a:lnRef idx="1">
            <a:schemeClr val="accent2"/>
          </a:lnRef>
          <a:fillRef idx="0">
            <a:schemeClr val="accent2"/>
          </a:fillRef>
          <a:effectRef idx="0">
            <a:schemeClr val="accent2"/>
          </a:effectRef>
          <a:fontRef idx="minor">
            <a:schemeClr val="tx1"/>
          </a:fontRef>
        </p:style>
      </p:cxnSp>
      <p:sp>
        <p:nvSpPr>
          <p:cNvPr id="32" name="Rectangle 31">
            <a:extLst>
              <a:ext uri="{FF2B5EF4-FFF2-40B4-BE49-F238E27FC236}">
                <a16:creationId xmlns:a16="http://schemas.microsoft.com/office/drawing/2014/main" id="{0947B22E-0AF6-4A42-B6AD-FCA9C8E88923}"/>
              </a:ext>
            </a:extLst>
          </p:cNvPr>
          <p:cNvSpPr/>
          <p:nvPr/>
        </p:nvSpPr>
        <p:spPr>
          <a:xfrm>
            <a:off x="19164585" y="41584881"/>
            <a:ext cx="200464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400" b="1" dirty="0" err="1"/>
              <a:t>Fig</a:t>
            </a:r>
            <a:r>
              <a:rPr lang="fr-FR" sz="4400" b="1" dirty="0"/>
              <a:t> 3C</a:t>
            </a:r>
          </a:p>
        </p:txBody>
      </p:sp>
      <p:sp>
        <p:nvSpPr>
          <p:cNvPr id="33" name="Rectangle 32">
            <a:extLst>
              <a:ext uri="{FF2B5EF4-FFF2-40B4-BE49-F238E27FC236}">
                <a16:creationId xmlns:a16="http://schemas.microsoft.com/office/drawing/2014/main" id="{1F22FB03-099F-4C05-A328-0AD0ABDAE9DE}"/>
              </a:ext>
            </a:extLst>
          </p:cNvPr>
          <p:cNvSpPr/>
          <p:nvPr/>
        </p:nvSpPr>
        <p:spPr>
          <a:xfrm>
            <a:off x="16873296" y="31979511"/>
            <a:ext cx="200464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400" b="1" dirty="0" err="1"/>
              <a:t>Fig</a:t>
            </a:r>
            <a:r>
              <a:rPr lang="fr-FR" sz="4400" b="1" dirty="0"/>
              <a:t> 3A</a:t>
            </a:r>
          </a:p>
        </p:txBody>
      </p:sp>
      <p:sp>
        <p:nvSpPr>
          <p:cNvPr id="34" name="Rectangle 33">
            <a:extLst>
              <a:ext uri="{FF2B5EF4-FFF2-40B4-BE49-F238E27FC236}">
                <a16:creationId xmlns:a16="http://schemas.microsoft.com/office/drawing/2014/main" id="{E8B18BFA-7250-4633-A1BB-A702E35D2A5E}"/>
              </a:ext>
            </a:extLst>
          </p:cNvPr>
          <p:cNvSpPr/>
          <p:nvPr/>
        </p:nvSpPr>
        <p:spPr>
          <a:xfrm>
            <a:off x="24888368" y="31979511"/>
            <a:ext cx="2004646"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4400" b="1" dirty="0" err="1"/>
              <a:t>BFig</a:t>
            </a:r>
            <a:r>
              <a:rPr lang="fr-FR" sz="4400" b="1" dirty="0"/>
              <a:t> 3A</a:t>
            </a:r>
          </a:p>
        </p:txBody>
      </p:sp>
      <p:pic>
        <p:nvPicPr>
          <p:cNvPr id="35" name="Image 34">
            <a:extLst>
              <a:ext uri="{FF2B5EF4-FFF2-40B4-BE49-F238E27FC236}">
                <a16:creationId xmlns:a16="http://schemas.microsoft.com/office/drawing/2014/main" id="{DE65BE58-2F3D-4E80-B862-3B4BC61DE74A}"/>
              </a:ext>
            </a:extLst>
          </p:cNvPr>
          <p:cNvPicPr>
            <a:picLocks noChangeAspect="1"/>
          </p:cNvPicPr>
          <p:nvPr/>
        </p:nvPicPr>
        <p:blipFill rotWithShape="1">
          <a:blip r:embed="rId12">
            <a:extLst>
              <a:ext uri="{28A0092B-C50C-407E-A947-70E740481C1C}">
                <a14:useLocalDpi xmlns:a14="http://schemas.microsoft.com/office/drawing/2010/main" val="0"/>
              </a:ext>
            </a:extLst>
          </a:blip>
          <a:srcRect l="15796" r="11416"/>
          <a:stretch/>
        </p:blipFill>
        <p:spPr>
          <a:xfrm>
            <a:off x="30251338" y="209860"/>
            <a:ext cx="1867700" cy="1678224"/>
          </a:xfrm>
          <a:prstGeom prst="rect">
            <a:avLst/>
          </a:prstGeom>
        </p:spPr>
      </p:pic>
    </p:spTree>
    <p:extLst>
      <p:ext uri="{BB962C8B-B14F-4D97-AF65-F5344CB8AC3E}">
        <p14:creationId xmlns:p14="http://schemas.microsoft.com/office/powerpoint/2010/main" val="1993072050"/>
      </p:ext>
    </p:extLst>
  </p:cSld>
  <p:clrMapOvr>
    <a:masterClrMapping/>
  </p:clrMapOvr>
</p:sld>
</file>

<file path=ppt/theme/theme1.xml><?xml version="1.0" encoding="utf-8"?>
<a:theme xmlns:a="http://schemas.openxmlformats.org/drawingml/2006/main" name="Thème Office">
  <a:themeElements>
    <a:clrScheme name="Thème 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hème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1797</TotalTime>
  <Words>583</Words>
  <Application>Microsoft Office PowerPoint</Application>
  <PresentationFormat>Personnalisé</PresentationFormat>
  <Paragraphs>72</Paragraphs>
  <Slides>1</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vt:i4>
      </vt:variant>
    </vt:vector>
  </HeadingPairs>
  <TitlesOfParts>
    <vt:vector size="5" baseType="lpstr">
      <vt:lpstr>Arial</vt:lpstr>
      <vt:lpstr>Calibri</vt:lpstr>
      <vt:lpstr>Calibri Light</vt:lpstr>
      <vt:lpstr>Thème Office</vt:lpstr>
      <vt:lpstr>LA DISSECTION CORONAIRE SPONTANEE: UNE CAUSE RARE D’INFARCTUS AIGU DU MYOCARDE COMPLIQUE DE THROMBOSE VENTRICULAIRE GAUCHE ET D’EMBOLIE CEREBRALE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Compte Microsoft</dc:creator>
  <cp:lastModifiedBy>alassane mbaye</cp:lastModifiedBy>
  <cp:revision>42</cp:revision>
  <dcterms:created xsi:type="dcterms:W3CDTF">2020-12-02T00:29:35Z</dcterms:created>
  <dcterms:modified xsi:type="dcterms:W3CDTF">2020-12-05T18:13:48Z</dcterms:modified>
</cp:coreProperties>
</file>

<file path=docProps/thumbnail.jpeg>
</file>